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4"/>
  </p:notesMasterIdLst>
  <p:sldIdLst>
    <p:sldId id="256" r:id="rId2"/>
    <p:sldId id="257" r:id="rId3"/>
    <p:sldId id="258" r:id="rId4"/>
    <p:sldId id="259" r:id="rId5"/>
    <p:sldId id="342" r:id="rId6"/>
    <p:sldId id="261" r:id="rId7"/>
    <p:sldId id="260" r:id="rId8"/>
    <p:sldId id="263" r:id="rId9"/>
    <p:sldId id="352"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2" r:id="rId28"/>
    <p:sldId id="283" r:id="rId29"/>
    <p:sldId id="281" r:id="rId30"/>
    <p:sldId id="285" r:id="rId31"/>
    <p:sldId id="286" r:id="rId32"/>
    <p:sldId id="344" r:id="rId33"/>
    <p:sldId id="284" r:id="rId34"/>
    <p:sldId id="339" r:id="rId35"/>
    <p:sldId id="340" r:id="rId36"/>
    <p:sldId id="287" r:id="rId37"/>
    <p:sldId id="288" r:id="rId38"/>
    <p:sldId id="289" r:id="rId39"/>
    <p:sldId id="290" r:id="rId40"/>
    <p:sldId id="291" r:id="rId41"/>
    <p:sldId id="292" r:id="rId42"/>
    <p:sldId id="293" r:id="rId43"/>
    <p:sldId id="330" r:id="rId44"/>
    <p:sldId id="294" r:id="rId45"/>
    <p:sldId id="295" r:id="rId46"/>
    <p:sldId id="334" r:id="rId47"/>
    <p:sldId id="335" r:id="rId48"/>
    <p:sldId id="336"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2" r:id="rId65"/>
    <p:sldId id="313" r:id="rId66"/>
    <p:sldId id="345" r:id="rId67"/>
    <p:sldId id="338" r:id="rId68"/>
    <p:sldId id="314" r:id="rId69"/>
    <p:sldId id="315" r:id="rId70"/>
    <p:sldId id="316" r:id="rId71"/>
    <p:sldId id="346" r:id="rId72"/>
    <p:sldId id="347" r:id="rId73"/>
    <p:sldId id="348" r:id="rId74"/>
    <p:sldId id="349" r:id="rId75"/>
    <p:sldId id="350" r:id="rId76"/>
    <p:sldId id="351" r:id="rId77"/>
    <p:sldId id="341" r:id="rId78"/>
    <p:sldId id="317" r:id="rId79"/>
    <p:sldId id="318" r:id="rId80"/>
    <p:sldId id="319" r:id="rId81"/>
    <p:sldId id="331" r:id="rId82"/>
    <p:sldId id="332" r:id="rId83"/>
    <p:sldId id="333" r:id="rId84"/>
    <p:sldId id="323" r:id="rId85"/>
    <p:sldId id="324" r:id="rId86"/>
    <p:sldId id="320" r:id="rId87"/>
    <p:sldId id="325" r:id="rId88"/>
    <p:sldId id="326" r:id="rId89"/>
    <p:sldId id="311" r:id="rId90"/>
    <p:sldId id="328" r:id="rId91"/>
    <p:sldId id="329" r:id="rId92"/>
    <p:sldId id="327" r:id="rId93"/>
  </p:sldIdLst>
  <p:sldSz cx="9144000" cy="6858000" type="screen4x3"/>
  <p:notesSz cx="6858000" cy="9144000"/>
  <p:defaultTextStyle>
    <a:defPPr>
      <a:defRPr lang="en-US"/>
    </a:defPPr>
    <a:lvl1pPr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5pPr>
    <a:lvl6pPr marL="2286000" algn="l" defTabSz="914400" rtl="0" eaLnBrk="1" latinLnBrk="0" hangingPunct="1">
      <a:defRPr kern="1200" baseline="-25000">
        <a:solidFill>
          <a:schemeClr val="tx1"/>
        </a:solidFill>
        <a:latin typeface="Arial" panose="020B0604020202020204" pitchFamily="34" charset="0"/>
        <a:ea typeface="+mn-ea"/>
        <a:cs typeface="+mn-cs"/>
      </a:defRPr>
    </a:lvl6pPr>
    <a:lvl7pPr marL="2743200" algn="l" defTabSz="914400" rtl="0" eaLnBrk="1" latinLnBrk="0" hangingPunct="1">
      <a:defRPr kern="1200" baseline="-25000">
        <a:solidFill>
          <a:schemeClr val="tx1"/>
        </a:solidFill>
        <a:latin typeface="Arial" panose="020B0604020202020204" pitchFamily="34" charset="0"/>
        <a:ea typeface="+mn-ea"/>
        <a:cs typeface="+mn-cs"/>
      </a:defRPr>
    </a:lvl7pPr>
    <a:lvl8pPr marL="3200400" algn="l" defTabSz="914400" rtl="0" eaLnBrk="1" latinLnBrk="0" hangingPunct="1">
      <a:defRPr kern="1200" baseline="-25000">
        <a:solidFill>
          <a:schemeClr val="tx1"/>
        </a:solidFill>
        <a:latin typeface="Arial" panose="020B0604020202020204" pitchFamily="34" charset="0"/>
        <a:ea typeface="+mn-ea"/>
        <a:cs typeface="+mn-cs"/>
      </a:defRPr>
    </a:lvl8pPr>
    <a:lvl9pPr marL="3657600" algn="l" defTabSz="914400" rtl="0" eaLnBrk="1" latinLnBrk="0" hangingPunct="1">
      <a:defRPr kern="1200" baseline="-250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33CCFF"/>
    <a:srgbClr val="FF0066"/>
    <a:srgbClr val="FF0000"/>
    <a:srgbClr val="33CC33"/>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28" autoAdjust="0"/>
    <p:restoredTop sz="92687" autoAdjust="0"/>
  </p:normalViewPr>
  <p:slideViewPr>
    <p:cSldViewPr>
      <p:cViewPr varScale="1">
        <p:scale>
          <a:sx n="112" d="100"/>
          <a:sy n="112" d="100"/>
        </p:scale>
        <p:origin x="1690"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aseline="0" smtClean="0"/>
            </a:lvl1pPr>
          </a:lstStyle>
          <a:p>
            <a:pPr>
              <a:defRPr/>
            </a:pPr>
            <a:endParaRPr lang="en-US" altLang="en-US"/>
          </a:p>
        </p:txBody>
      </p:sp>
      <p:sp>
        <p:nvSpPr>
          <p:cNvPr id="1054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aseline="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54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054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aseline="0" smtClean="0"/>
            </a:lvl1pPr>
          </a:lstStyle>
          <a:p>
            <a:pPr>
              <a:defRPr/>
            </a:pPr>
            <a:endParaRPr lang="en-US" altLang="en-US"/>
          </a:p>
        </p:txBody>
      </p:sp>
      <p:sp>
        <p:nvSpPr>
          <p:cNvPr id="1054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aseline="0" smtClean="0"/>
            </a:lvl1pPr>
          </a:lstStyle>
          <a:p>
            <a:pPr>
              <a:defRPr/>
            </a:pPr>
            <a:fld id="{F949F933-FB07-4FF7-A0B5-CEBE3C43AB1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algn="ctr" eaLnBrk="1" hangingPunct="1"/>
              <a:endParaRPr lang="en-US" altLang="en-US" sz="2400" baseline="0">
                <a:latin typeface="Times New Roman" panose="02020603050405020304"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endParaRPr lang="en-US" altLang="en-US" sz="2400" baseline="0">
                <a:latin typeface="Times New Roman" panose="02020603050405020304"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endParaRPr lang="en-US" altLang="en-US" sz="2400" baseline="0">
                  <a:latin typeface="Times New Roman" panose="02020603050405020304"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endParaRPr lang="en-US" altLang="en-US" sz="2400" baseline="0">
                  <a:latin typeface="Times New Roman" panose="02020603050405020304"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endParaRPr lang="en-US" altLang="en-US" sz="2400" baseline="0">
                  <a:latin typeface="Times New Roman" panose="02020603050405020304"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endParaRPr lang="en-US" altLang="en-US" sz="2400" baseline="0">
                  <a:latin typeface="Times New Roman" panose="02020603050405020304"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endParaRPr lang="en-US" altLang="en-US" sz="2400" baseline="0">
                  <a:latin typeface="Times New Roman" panose="02020603050405020304"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endParaRPr lang="en-US" altLang="en-US" sz="2400" baseline="0">
                  <a:latin typeface="Times New Roman" panose="02020603050405020304"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endParaRPr lang="en-US" altLang="en-US" sz="2400" baseline="0">
                  <a:latin typeface="Times New Roman" panose="02020603050405020304"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endParaRPr lang="en-US" altLang="en-US" sz="2400" baseline="0">
                  <a:latin typeface="Times New Roman" panose="02020603050405020304"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endParaRPr lang="en-US" altLang="en-US" sz="2400" baseline="0">
                  <a:latin typeface="Times New Roman" panose="02020603050405020304"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endParaRPr lang="en-US" altLang="en-US" sz="2400" baseline="0">
                  <a:latin typeface="Times New Roman" panose="02020603050405020304" pitchFamily="18" charset="0"/>
                </a:endParaRPr>
              </a:p>
            </p:txBody>
          </p:sp>
        </p:grpSp>
      </p:grpSp>
      <p:sp>
        <p:nvSpPr>
          <p:cNvPr id="51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altLang="en-US" noProof="0" smtClean="0"/>
              <a:t>Click to edit Master title style</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en-US" altLang="en-US" noProof="0" smtClean="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endParaRPr lang="en-US" altLang="en-US"/>
          </a:p>
        </p:txBody>
      </p:sp>
      <p:sp>
        <p:nvSpPr>
          <p:cNvPr id="19" name="Rectangle 17"/>
          <p:cNvSpPr>
            <a:spLocks noGrp="1" noChangeArrowheads="1"/>
          </p:cNvSpPr>
          <p:nvPr>
            <p:ph type="ftr" sz="quarter" idx="11"/>
          </p:nvPr>
        </p:nvSpPr>
        <p:spPr/>
        <p:txBody>
          <a:bodyPr/>
          <a:lstStyle>
            <a:lvl1pPr>
              <a:defRPr smtClean="0"/>
            </a:lvl1pPr>
          </a:lstStyle>
          <a:p>
            <a:pPr>
              <a:defRPr/>
            </a:pPr>
            <a:endParaRPr lang="en-US" altLang="en-US"/>
          </a:p>
        </p:txBody>
      </p:sp>
      <p:sp>
        <p:nvSpPr>
          <p:cNvPr id="20" name="Rectangle 18"/>
          <p:cNvSpPr>
            <a:spLocks noGrp="1" noChangeArrowheads="1"/>
          </p:cNvSpPr>
          <p:nvPr>
            <p:ph type="sldNum" sz="quarter" idx="12"/>
          </p:nvPr>
        </p:nvSpPr>
        <p:spPr/>
        <p:txBody>
          <a:bodyPr/>
          <a:lstStyle>
            <a:lvl1pPr>
              <a:defRPr smtClean="0"/>
            </a:lvl1pPr>
          </a:lstStyle>
          <a:p>
            <a:pPr>
              <a:defRPr/>
            </a:pPr>
            <a:fld id="{CCA7A49B-1760-48FE-B596-FABA37CF02F5}" type="slidenum">
              <a:rPr lang="en-US" altLang="en-US"/>
              <a:pPr>
                <a:defRPr/>
              </a:pPr>
              <a:t>‹#›</a:t>
            </a:fld>
            <a:endParaRPr lang="en-US" altLang="en-US"/>
          </a:p>
        </p:txBody>
      </p:sp>
    </p:spTree>
    <p:extLst>
      <p:ext uri="{BB962C8B-B14F-4D97-AF65-F5344CB8AC3E}">
        <p14:creationId xmlns:p14="http://schemas.microsoft.com/office/powerpoint/2010/main" val="97352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49283C48-3B43-4108-BCD5-5B4FB1AEBA2B}"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912254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808939CE-B44E-4DDA-85C2-0F0165A1736B}"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39444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7D979806-F4E2-43C4-AD49-26593AA6FD86}"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122856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8D4510E9-5A94-4FFF-BE06-4E4FD055B940}"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933272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FFADB2BB-7311-4536-8B92-810B269A578A}"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70219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E8C2FBB8-36E2-445C-AC69-11450B9D994F}"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6242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3"/>
          <p:cNvSpPr>
            <a:spLocks noGrp="1" noChangeArrowheads="1"/>
          </p:cNvSpPr>
          <p:nvPr>
            <p:ph type="sldNum" sz="quarter" idx="11"/>
          </p:nvPr>
        </p:nvSpPr>
        <p:spPr>
          <a:ln/>
        </p:spPr>
        <p:txBody>
          <a:bodyPr/>
          <a:lstStyle>
            <a:lvl1pPr>
              <a:defRPr/>
            </a:lvl1pPr>
          </a:lstStyle>
          <a:p>
            <a:pPr>
              <a:defRPr/>
            </a:pPr>
            <a:fld id="{3A194B00-8F7A-4CEF-8765-1652C6608BCB}" type="slidenum">
              <a:rPr lang="en-US" altLang="en-US"/>
              <a:pPr>
                <a:defRPr/>
              </a:pPr>
              <a:t>‹#›</a:t>
            </a:fld>
            <a:endParaRPr lang="en-US" alt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557738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3"/>
          <p:cNvSpPr>
            <a:spLocks noGrp="1" noChangeArrowheads="1"/>
          </p:cNvSpPr>
          <p:nvPr>
            <p:ph type="sldNum" sz="quarter" idx="11"/>
          </p:nvPr>
        </p:nvSpPr>
        <p:spPr>
          <a:ln/>
        </p:spPr>
        <p:txBody>
          <a:bodyPr/>
          <a:lstStyle>
            <a:lvl1pPr>
              <a:defRPr/>
            </a:lvl1pPr>
          </a:lstStyle>
          <a:p>
            <a:pPr>
              <a:defRPr/>
            </a:pPr>
            <a:fld id="{06827281-62F0-4264-96FE-CA88035683FE}" type="slidenum">
              <a:rPr lang="en-US" altLang="en-US"/>
              <a:pPr>
                <a:defRPr/>
              </a:pPr>
              <a:t>‹#›</a:t>
            </a:fld>
            <a:endParaRPr lang="en-US" alt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091349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3"/>
          <p:cNvSpPr>
            <a:spLocks noGrp="1" noChangeArrowheads="1"/>
          </p:cNvSpPr>
          <p:nvPr>
            <p:ph type="sldNum" sz="quarter" idx="11"/>
          </p:nvPr>
        </p:nvSpPr>
        <p:spPr>
          <a:ln/>
        </p:spPr>
        <p:txBody>
          <a:bodyPr/>
          <a:lstStyle>
            <a:lvl1pPr>
              <a:defRPr/>
            </a:lvl1pPr>
          </a:lstStyle>
          <a:p>
            <a:pPr>
              <a:defRPr/>
            </a:pPr>
            <a:fld id="{4AF2AFC5-BC1A-4DF2-9F0F-4A487AACC0E3}" type="slidenum">
              <a:rPr lang="en-US" altLang="en-US"/>
              <a:pPr>
                <a:defRPr/>
              </a:pPr>
              <a:t>‹#›</a:t>
            </a:fld>
            <a:endParaRPr lang="en-US" alt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32107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2C20C008-13FB-4C1F-BAF9-663710DBA29B}"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962441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B5BAF1DE-9553-41A8-AE95-0E43F3B9DD38}"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13943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baseline="0" smtClean="0"/>
            </a:lvl1pPr>
          </a:lstStyle>
          <a:p>
            <a:pPr>
              <a:defRPr/>
            </a:pPr>
            <a:endParaRPr lang="en-US" altLang="en-US"/>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aseline="0" smtClean="0">
                <a:latin typeface="Arial Black" panose="020B0A04020102020204" pitchFamily="34" charset="0"/>
              </a:defRPr>
            </a:lvl1pPr>
          </a:lstStyle>
          <a:p>
            <a:pPr>
              <a:defRPr/>
            </a:pPr>
            <a:fld id="{4886479C-96C0-4A31-93B5-49D18697FAAB}" type="slidenum">
              <a:rPr lang="en-US" altLang="en-US"/>
              <a:pPr>
                <a:defRPr/>
              </a:pPr>
              <a:t>‹#›</a:t>
            </a:fld>
            <a:endParaRPr lang="en-US" altLang="en-U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algn="ctr" eaLnBrk="1" hangingPunct="1"/>
              <a:endParaRPr lang="en-US" altLang="en-US" sz="2400" baseline="0">
                <a:latin typeface="Times New Roman" panose="02020603050405020304"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endParaRPr lang="en-US" altLang="en-US" sz="2400" baseline="0">
                <a:latin typeface="Times New Roman" panose="02020603050405020304"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endParaRPr lang="en-US" altLang="en-US" baseline="0">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endParaRPr lang="en-US" altLang="en-US" baseline="0">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endParaRPr lang="en-US" altLang="en-US" baseline="0">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endParaRPr lang="en-US" altLang="en-US" baseline="0">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endParaRPr lang="en-US" altLang="en-US" sz="2400" baseline="0">
                <a:latin typeface="Times New Roman" panose="02020603050405020304"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endParaRPr lang="en-US" altLang="en-US" baseline="0">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endParaRPr lang="en-US" altLang="en-US" baseline="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aseline="0" smtClean="0"/>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www.youtube.com/watch?v=g8jdCWC10vQ" TargetMode="Externa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w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7.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8.w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0.wmf"/><Relationship Id="rId5" Type="http://schemas.openxmlformats.org/officeDocument/2006/relationships/oleObject" Target="../embeddings/oleObject6.bin"/><Relationship Id="rId4" Type="http://schemas.openxmlformats.org/officeDocument/2006/relationships/image" Target="../media/image19.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chemistry.about.com/library/weekly/aa010103e.htm" TargetMode="External"/><Relationship Id="rId2" Type="http://schemas.openxmlformats.org/officeDocument/2006/relationships/hyperlink" Target="http://chemistry.about.com/library/weekly/aa010103d.htm" TargetMode="External"/><Relationship Id="rId1" Type="http://schemas.openxmlformats.org/officeDocument/2006/relationships/slideLayout" Target="../slideLayouts/slideLayout2.xml"/><Relationship Id="rId4" Type="http://schemas.openxmlformats.org/officeDocument/2006/relationships/hyperlink" Target="http://chemistry.about.com/library/weekly/aa010103f.htm"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8"/>
          <p:cNvSpPr>
            <a:spLocks noGrp="1" noChangeArrowheads="1"/>
          </p:cNvSpPr>
          <p:nvPr>
            <p:ph type="sldNum" sz="quarter" idx="12"/>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05260E3D-AFCA-4C48-A26B-EAFDFC2AC24C}" type="slidenum">
              <a:rPr lang="en-US" altLang="en-US" baseline="0">
                <a:latin typeface="Arial Black" panose="020B0A04020102020204" pitchFamily="34" charset="0"/>
              </a:rPr>
              <a:pPr/>
              <a:t>1</a:t>
            </a:fld>
            <a:endParaRPr lang="en-US" altLang="en-US" baseline="0">
              <a:latin typeface="Arial Black" panose="020B0A04020102020204" pitchFamily="34" charset="0"/>
            </a:endParaRPr>
          </a:p>
        </p:txBody>
      </p:sp>
      <p:sp>
        <p:nvSpPr>
          <p:cNvPr id="4099" name="Rectangle 2"/>
          <p:cNvSpPr>
            <a:spLocks noGrp="1" noChangeArrowheads="1"/>
          </p:cNvSpPr>
          <p:nvPr>
            <p:ph type="ctrTitle"/>
          </p:nvPr>
        </p:nvSpPr>
        <p:spPr/>
        <p:txBody>
          <a:bodyPr/>
          <a:lstStyle/>
          <a:p>
            <a:pPr eaLnBrk="1" hangingPunct="1"/>
            <a:r>
              <a:rPr lang="en-US" altLang="en-US" smtClean="0"/>
              <a:t>Chapter 4 </a:t>
            </a:r>
          </a:p>
        </p:txBody>
      </p:sp>
      <p:sp>
        <p:nvSpPr>
          <p:cNvPr id="4100" name="Rectangle 3"/>
          <p:cNvSpPr>
            <a:spLocks noGrp="1" noChangeArrowheads="1"/>
          </p:cNvSpPr>
          <p:nvPr>
            <p:ph type="subTitle" idx="1"/>
          </p:nvPr>
        </p:nvSpPr>
        <p:spPr/>
        <p:txBody>
          <a:bodyPr/>
          <a:lstStyle/>
          <a:p>
            <a:pPr eaLnBrk="1" hangingPunct="1"/>
            <a:r>
              <a:rPr lang="en-US" altLang="en-US" smtClean="0"/>
              <a:t>Types of chemical reactions and solution stoichiometry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A9CD2A87-168E-4146-94CF-C2E4B1EC246C}" type="slidenum">
              <a:rPr lang="en-US" altLang="en-US" baseline="0">
                <a:latin typeface="Arial Black" panose="020B0A04020102020204" pitchFamily="34" charset="0"/>
              </a:rPr>
              <a:pPr/>
              <a:t>10</a:t>
            </a:fld>
            <a:endParaRPr lang="en-US" altLang="en-US" baseline="0">
              <a:latin typeface="Arial Black" panose="020B0A04020102020204" pitchFamily="34" charset="0"/>
            </a:endParaRPr>
          </a:p>
        </p:txBody>
      </p:sp>
      <p:sp>
        <p:nvSpPr>
          <p:cNvPr id="12291" name="Rectangle 2"/>
          <p:cNvSpPr>
            <a:spLocks noGrp="1" noChangeArrowheads="1"/>
          </p:cNvSpPr>
          <p:nvPr>
            <p:ph type="title"/>
          </p:nvPr>
        </p:nvSpPr>
        <p:spPr/>
        <p:txBody>
          <a:bodyPr/>
          <a:lstStyle/>
          <a:p>
            <a:pPr eaLnBrk="1" hangingPunct="1"/>
            <a:r>
              <a:rPr lang="en-US" altLang="en-US" sz="4000" smtClean="0"/>
              <a:t>Strong and Weak electrolytes 4.2 </a:t>
            </a:r>
          </a:p>
        </p:txBody>
      </p:sp>
      <p:sp>
        <p:nvSpPr>
          <p:cNvPr id="12292" name="Rectangle 3"/>
          <p:cNvSpPr>
            <a:spLocks noGrp="1" noChangeArrowheads="1"/>
          </p:cNvSpPr>
          <p:nvPr>
            <p:ph type="body" idx="1"/>
          </p:nvPr>
        </p:nvSpPr>
        <p:spPr/>
        <p:txBody>
          <a:bodyPr/>
          <a:lstStyle/>
          <a:p>
            <a:pPr eaLnBrk="1" hangingPunct="1"/>
            <a:r>
              <a:rPr lang="en-US" altLang="en-US" u="sng" smtClean="0"/>
              <a:t>Strong electrolyte:</a:t>
            </a:r>
            <a:r>
              <a:rPr lang="en-US" altLang="en-US" smtClean="0"/>
              <a:t> ionize completely in water (single arrow). Are efficient conductors of electricity </a:t>
            </a:r>
          </a:p>
          <a:p>
            <a:pPr lvl="1" eaLnBrk="1" hangingPunct="1"/>
            <a:r>
              <a:rPr lang="en-US" altLang="en-US" u="sng" smtClean="0"/>
              <a:t>Ex: </a:t>
            </a:r>
            <a:r>
              <a:rPr lang="en-US" altLang="en-US" smtClean="0"/>
              <a:t>Strong acids, strong bases, and soluble salts. </a:t>
            </a:r>
          </a:p>
          <a:p>
            <a:pPr lvl="1" eaLnBrk="1" hangingPunct="1"/>
            <a:endParaRPr lang="en-US" altLang="en-US" smtClean="0"/>
          </a:p>
          <a:p>
            <a:pPr lvl="1" eaLnBrk="1" hangingPunct="1"/>
            <a:endParaRPr lang="en-US" altLang="en-US" u="sng" smtClean="0"/>
          </a:p>
        </p:txBody>
      </p:sp>
      <p:pic>
        <p:nvPicPr>
          <p:cNvPr id="12293" name="Picture 5" descr="SodiumChlor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191000"/>
            <a:ext cx="53149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D77A8F7A-2302-4C95-946C-8821540CEB38}" type="slidenum">
              <a:rPr lang="en-US" altLang="en-US" baseline="0">
                <a:latin typeface="Arial Black" panose="020B0A04020102020204" pitchFamily="34" charset="0"/>
              </a:rPr>
              <a:pPr/>
              <a:t>11</a:t>
            </a:fld>
            <a:endParaRPr lang="en-US" altLang="en-US" baseline="0">
              <a:latin typeface="Arial Black" panose="020B0A04020102020204" pitchFamily="34" charset="0"/>
            </a:endParaRPr>
          </a:p>
        </p:txBody>
      </p:sp>
      <p:sp>
        <p:nvSpPr>
          <p:cNvPr id="13315" name="Rectangle 2"/>
          <p:cNvSpPr>
            <a:spLocks noGrp="1" noChangeArrowheads="1"/>
          </p:cNvSpPr>
          <p:nvPr>
            <p:ph type="title"/>
          </p:nvPr>
        </p:nvSpPr>
        <p:spPr/>
        <p:txBody>
          <a:bodyPr/>
          <a:lstStyle/>
          <a:p>
            <a:pPr eaLnBrk="1" hangingPunct="1"/>
            <a:r>
              <a:rPr lang="en-US" altLang="en-US" smtClean="0"/>
              <a:t>Weak Electrolytes </a:t>
            </a:r>
          </a:p>
        </p:txBody>
      </p:sp>
      <p:sp>
        <p:nvSpPr>
          <p:cNvPr id="13316" name="Rectangle 3"/>
          <p:cNvSpPr>
            <a:spLocks noGrp="1" noChangeArrowheads="1"/>
          </p:cNvSpPr>
          <p:nvPr>
            <p:ph type="body" idx="1"/>
          </p:nvPr>
        </p:nvSpPr>
        <p:spPr/>
        <p:txBody>
          <a:bodyPr/>
          <a:lstStyle/>
          <a:p>
            <a:pPr eaLnBrk="1" hangingPunct="1"/>
            <a:r>
              <a:rPr lang="en-US" altLang="en-US" smtClean="0"/>
              <a:t>Ionize partially in water (double arrows). Poor conductors of electricity </a:t>
            </a:r>
          </a:p>
          <a:p>
            <a:pPr lvl="1" eaLnBrk="1" hangingPunct="1"/>
            <a:r>
              <a:rPr lang="en-US" altLang="en-US" smtClean="0"/>
              <a:t>Ex: weak acids (acetic acid shown), weak bases, partially soluble salts.   </a:t>
            </a:r>
          </a:p>
          <a:p>
            <a:pPr eaLnBrk="1" hangingPunct="1"/>
            <a:endParaRPr lang="en-US" altLang="en-US" smtClean="0"/>
          </a:p>
          <a:p>
            <a:pPr eaLnBrk="1" hangingPunct="1">
              <a:buFont typeface="Wingdings" panose="05000000000000000000" pitchFamily="2" charset="2"/>
              <a:buNone/>
            </a:pPr>
            <a:endParaRPr lang="en-US" altLang="en-US" smtClean="0"/>
          </a:p>
        </p:txBody>
      </p:sp>
      <p:pic>
        <p:nvPicPr>
          <p:cNvPr id="13317" name="Picture 5" descr="AceticAc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419600"/>
            <a:ext cx="49149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B0EEF8E3-15F8-4CF9-8523-8B222619B306}" type="slidenum">
              <a:rPr lang="en-US" altLang="en-US" baseline="0">
                <a:latin typeface="Arial Black" panose="020B0A04020102020204" pitchFamily="34" charset="0"/>
              </a:rPr>
              <a:pPr/>
              <a:t>12</a:t>
            </a:fld>
            <a:endParaRPr lang="en-US" altLang="en-US" baseline="0">
              <a:latin typeface="Arial Black" panose="020B0A04020102020204" pitchFamily="34" charset="0"/>
            </a:endParaRPr>
          </a:p>
        </p:txBody>
      </p:sp>
      <p:sp>
        <p:nvSpPr>
          <p:cNvPr id="14339" name="Rectangle 2"/>
          <p:cNvSpPr>
            <a:spLocks noGrp="1" noChangeArrowheads="1"/>
          </p:cNvSpPr>
          <p:nvPr>
            <p:ph type="title"/>
          </p:nvPr>
        </p:nvSpPr>
        <p:spPr/>
        <p:txBody>
          <a:bodyPr/>
          <a:lstStyle/>
          <a:p>
            <a:pPr eaLnBrk="1" hangingPunct="1"/>
            <a:r>
              <a:rPr lang="en-US" altLang="en-US" smtClean="0"/>
              <a:t>Non-electrolytes</a:t>
            </a:r>
          </a:p>
        </p:txBody>
      </p:sp>
      <p:sp>
        <p:nvSpPr>
          <p:cNvPr id="14340" name="Rectangle 3"/>
          <p:cNvSpPr>
            <a:spLocks noGrp="1" noChangeArrowheads="1"/>
          </p:cNvSpPr>
          <p:nvPr>
            <p:ph type="body" idx="1"/>
          </p:nvPr>
        </p:nvSpPr>
        <p:spPr/>
        <p:txBody>
          <a:bodyPr/>
          <a:lstStyle/>
          <a:p>
            <a:pPr eaLnBrk="1" hangingPunct="1"/>
            <a:r>
              <a:rPr lang="en-US" altLang="en-US" smtClean="0"/>
              <a:t>Do not IONIZE in water or conduct electricity. They are covalent compounds that are not acids or bases. </a:t>
            </a:r>
          </a:p>
          <a:p>
            <a:pPr eaLnBrk="1" hangingPunct="1"/>
            <a:r>
              <a:rPr lang="en-US" altLang="en-US" smtClean="0"/>
              <a:t>The can dissolve in water (ex: sugar) but they do not form ions. </a:t>
            </a:r>
          </a:p>
          <a:p>
            <a:pPr eaLnBrk="1" hangingPunct="1"/>
            <a:endParaRPr lang="en-US" altLang="en-US" smtClean="0"/>
          </a:p>
          <a:p>
            <a:pPr eaLnBrk="1" hangingPunct="1">
              <a:buFont typeface="Wingdings" panose="05000000000000000000" pitchFamily="2" charset="2"/>
              <a:buNone/>
            </a:pPr>
            <a:endParaRPr lang="en-US" altLang="en-US" smtClean="0"/>
          </a:p>
          <a:p>
            <a:pPr eaLnBrk="1" hangingPunct="1"/>
            <a:endParaRPr lang="en-US" altLang="en-US" smtClean="0"/>
          </a:p>
          <a:p>
            <a:pPr eaLnBrk="1" hangingPunct="1"/>
            <a:endParaRPr lang="en-US" altLang="en-US" smtClean="0"/>
          </a:p>
        </p:txBody>
      </p:sp>
      <p:pic>
        <p:nvPicPr>
          <p:cNvPr id="14341" name="Picture 5" descr="Sug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029200"/>
            <a:ext cx="71628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657D5C36-8067-4378-A0CC-29608AE76366}" type="slidenum">
              <a:rPr lang="en-US" altLang="en-US" baseline="0">
                <a:latin typeface="Arial Black" panose="020B0A04020102020204" pitchFamily="34" charset="0"/>
              </a:rPr>
              <a:pPr/>
              <a:t>13</a:t>
            </a:fld>
            <a:endParaRPr lang="en-US" altLang="en-US" baseline="0">
              <a:latin typeface="Arial Black" panose="020B0A04020102020204" pitchFamily="34" charset="0"/>
            </a:endParaRPr>
          </a:p>
        </p:txBody>
      </p:sp>
      <p:sp>
        <p:nvSpPr>
          <p:cNvPr id="15363" name="Rectangle 2"/>
          <p:cNvSpPr>
            <a:spLocks noGrp="1" noChangeArrowheads="1"/>
          </p:cNvSpPr>
          <p:nvPr>
            <p:ph type="title"/>
          </p:nvPr>
        </p:nvSpPr>
        <p:spPr/>
        <p:txBody>
          <a:bodyPr/>
          <a:lstStyle/>
          <a:p>
            <a:pPr algn="ctr" eaLnBrk="1" hangingPunct="1"/>
            <a:r>
              <a:rPr lang="en-US" altLang="en-US" sz="4000" smtClean="0"/>
              <a:t>Identify the strong and weak electrolytes. </a:t>
            </a:r>
          </a:p>
        </p:txBody>
      </p:sp>
      <p:sp>
        <p:nvSpPr>
          <p:cNvPr id="15364" name="Rectangle 3"/>
          <p:cNvSpPr>
            <a:spLocks noGrp="1" noChangeArrowheads="1"/>
          </p:cNvSpPr>
          <p:nvPr>
            <p:ph type="body" idx="1"/>
          </p:nvPr>
        </p:nvSpPr>
        <p:spPr/>
        <p:txBody>
          <a:bodyPr/>
          <a:lstStyle/>
          <a:p>
            <a:pPr eaLnBrk="1" hangingPunct="1">
              <a:buFont typeface="Wingdings" panose="05000000000000000000" pitchFamily="2" charset="2"/>
              <a:buNone/>
            </a:pPr>
            <a:endParaRPr lang="en-US" altLang="en-US" smtClean="0"/>
          </a:p>
        </p:txBody>
      </p:sp>
      <p:pic>
        <p:nvPicPr>
          <p:cNvPr id="15365" name="Picture 5" descr="FG04_01-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62200"/>
            <a:ext cx="6858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D15595B7-5BA6-44C5-A75C-055729186E75}" type="slidenum">
              <a:rPr lang="en-US" altLang="en-US" baseline="0">
                <a:latin typeface="Arial Black" panose="020B0A04020102020204" pitchFamily="34" charset="0"/>
              </a:rPr>
              <a:pPr/>
              <a:t>14</a:t>
            </a:fld>
            <a:endParaRPr lang="en-US" altLang="en-US" baseline="0">
              <a:latin typeface="Arial Black" panose="020B0A04020102020204" pitchFamily="34" charset="0"/>
            </a:endParaRPr>
          </a:p>
        </p:txBody>
      </p:sp>
      <p:sp>
        <p:nvSpPr>
          <p:cNvPr id="16387" name="Rectangle 3"/>
          <p:cNvSpPr>
            <a:spLocks noGrp="1" noChangeArrowheads="1"/>
          </p:cNvSpPr>
          <p:nvPr>
            <p:ph type="body" idx="1"/>
          </p:nvPr>
        </p:nvSpPr>
        <p:spPr>
          <a:xfrm>
            <a:off x="304800" y="4038600"/>
            <a:ext cx="8610600" cy="2590800"/>
          </a:xfrm>
        </p:spPr>
        <p:txBody>
          <a:bodyPr/>
          <a:lstStyle/>
          <a:p>
            <a:pPr marL="381000" indent="-381000" eaLnBrk="1" hangingPunct="1">
              <a:lnSpc>
                <a:spcPct val="80000"/>
              </a:lnSpc>
              <a:buFont typeface="Wingdings" panose="05000000000000000000" pitchFamily="2" charset="2"/>
              <a:buNone/>
            </a:pPr>
            <a:r>
              <a:rPr lang="en-US" altLang="en-US" sz="2500" smtClean="0"/>
              <a:t>A simple device to demonstrate the electrical conductivity of an ionic solution. </a:t>
            </a:r>
          </a:p>
          <a:p>
            <a:pPr marL="381000" indent="-381000" eaLnBrk="1" hangingPunct="1">
              <a:lnSpc>
                <a:spcPct val="80000"/>
              </a:lnSpc>
              <a:buFont typeface="Wingdings" panose="05000000000000000000" pitchFamily="2" charset="2"/>
              <a:buNone/>
            </a:pPr>
            <a:r>
              <a:rPr lang="en-US" altLang="en-US" sz="2500" smtClean="0"/>
              <a:t>(a) A solution of NaCl conducts electricity because of the movement of charged particles (ions), thereby completing the circuit and allowing the bulb to light. </a:t>
            </a:r>
          </a:p>
          <a:p>
            <a:pPr marL="381000" indent="-381000" eaLnBrk="1" hangingPunct="1">
              <a:lnSpc>
                <a:spcPct val="80000"/>
              </a:lnSpc>
              <a:buFont typeface="Wingdings" panose="05000000000000000000" pitchFamily="2" charset="2"/>
              <a:buNone/>
            </a:pPr>
            <a:r>
              <a:rPr lang="en-US" altLang="en-US" sz="2500" smtClean="0"/>
              <a:t>(b) A solution of sucrose does not conduct electricity or complete the circuit because it has no charged particles. The bulb therefore remains dark. </a:t>
            </a:r>
          </a:p>
        </p:txBody>
      </p:sp>
      <p:pic>
        <p:nvPicPr>
          <p:cNvPr id="16388" name="Picture 5" descr="FG04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000"/>
            <a:ext cx="57150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ADBFF293-9472-4AC0-B82F-32970868CF14}" type="slidenum">
              <a:rPr lang="en-US" altLang="en-US" baseline="0">
                <a:latin typeface="Arial Black" panose="020B0A04020102020204" pitchFamily="34" charset="0"/>
              </a:rPr>
              <a:pPr/>
              <a:t>15</a:t>
            </a:fld>
            <a:endParaRPr lang="en-US" altLang="en-US" baseline="0">
              <a:latin typeface="Arial Black" panose="020B0A04020102020204" pitchFamily="34" charset="0"/>
            </a:endParaRPr>
          </a:p>
        </p:txBody>
      </p:sp>
      <p:sp>
        <p:nvSpPr>
          <p:cNvPr id="17411" name="Rectangle 2"/>
          <p:cNvSpPr>
            <a:spLocks noGrp="1" noChangeArrowheads="1"/>
          </p:cNvSpPr>
          <p:nvPr>
            <p:ph type="title"/>
          </p:nvPr>
        </p:nvSpPr>
        <p:spPr/>
        <p:txBody>
          <a:bodyPr/>
          <a:lstStyle/>
          <a:p>
            <a:pPr algn="ctr" eaLnBrk="1" hangingPunct="1"/>
            <a:r>
              <a:rPr lang="en-US" altLang="en-US" smtClean="0"/>
              <a:t>Acids  </a:t>
            </a:r>
          </a:p>
        </p:txBody>
      </p:sp>
      <p:sp>
        <p:nvSpPr>
          <p:cNvPr id="17412"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smtClean="0"/>
              <a:t>Substances that are able to donate a hydrogen ion (H</a:t>
            </a:r>
            <a:r>
              <a:rPr lang="en-US" altLang="en-US" baseline="30000" smtClean="0"/>
              <a:t>+</a:t>
            </a:r>
            <a:r>
              <a:rPr lang="en-US" altLang="en-US" smtClean="0"/>
              <a:t>) and increase [H</a:t>
            </a:r>
            <a:r>
              <a:rPr lang="en-US" altLang="en-US" baseline="30000" smtClean="0"/>
              <a:t>+</a:t>
            </a:r>
            <a:r>
              <a:rPr lang="en-US" altLang="en-US" smtClean="0"/>
              <a:t>] in aqueous solutions. </a:t>
            </a:r>
          </a:p>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r>
              <a:rPr lang="en-US" altLang="en-US" smtClean="0"/>
              <a:t>Strong Acids to Memorize: </a:t>
            </a:r>
          </a:p>
          <a:p>
            <a:pPr eaLnBrk="1" hangingPunct="1">
              <a:buFont typeface="Wingdings" panose="05000000000000000000" pitchFamily="2" charset="2"/>
              <a:buNone/>
            </a:pPr>
            <a:r>
              <a:rPr lang="en-US" altLang="en-US" smtClean="0"/>
              <a:t>HNO</a:t>
            </a:r>
            <a:r>
              <a:rPr lang="en-US" altLang="en-US" baseline="-25000" smtClean="0"/>
              <a:t>3</a:t>
            </a:r>
            <a:r>
              <a:rPr lang="en-US" altLang="en-US" smtClean="0"/>
              <a:t>, H</a:t>
            </a:r>
            <a:r>
              <a:rPr lang="en-US" altLang="en-US" baseline="-25000" smtClean="0"/>
              <a:t>2</a:t>
            </a:r>
            <a:r>
              <a:rPr lang="en-US" altLang="en-US" smtClean="0"/>
              <a:t>SO</a:t>
            </a:r>
            <a:r>
              <a:rPr lang="en-US" altLang="en-US" baseline="-25000" smtClean="0"/>
              <a:t>4</a:t>
            </a:r>
            <a:r>
              <a:rPr lang="en-US" altLang="en-US" smtClean="0"/>
              <a:t>, HClO</a:t>
            </a:r>
            <a:r>
              <a:rPr lang="en-US" altLang="en-US" baseline="-25000" smtClean="0"/>
              <a:t>4</a:t>
            </a:r>
            <a:r>
              <a:rPr lang="en-US" altLang="en-US" smtClean="0"/>
              <a:t>, HClO</a:t>
            </a:r>
            <a:r>
              <a:rPr lang="en-US" altLang="en-US" baseline="-25000" smtClean="0"/>
              <a:t>3</a:t>
            </a:r>
            <a:r>
              <a:rPr lang="en-US" altLang="en-US" smtClean="0"/>
              <a:t>, HCl, HBr, HI</a:t>
            </a:r>
            <a:endParaRPr lang="en-US" altLang="en-US" baseline="-250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A381017B-0880-4566-84A8-186CD27075F9}" type="slidenum">
              <a:rPr lang="en-US" altLang="en-US" baseline="0">
                <a:latin typeface="Arial Black" panose="020B0A04020102020204" pitchFamily="34" charset="0"/>
              </a:rPr>
              <a:pPr/>
              <a:t>16</a:t>
            </a:fld>
            <a:endParaRPr lang="en-US" altLang="en-US" baseline="0">
              <a:latin typeface="Arial Black" panose="020B0A04020102020204" pitchFamily="34" charset="0"/>
            </a:endParaRPr>
          </a:p>
        </p:txBody>
      </p:sp>
      <p:sp>
        <p:nvSpPr>
          <p:cNvPr id="18435" name="Rectangle 2"/>
          <p:cNvSpPr>
            <a:spLocks noGrp="1" noChangeArrowheads="1"/>
          </p:cNvSpPr>
          <p:nvPr>
            <p:ph type="title"/>
          </p:nvPr>
        </p:nvSpPr>
        <p:spPr/>
        <p:txBody>
          <a:bodyPr/>
          <a:lstStyle/>
          <a:p>
            <a:pPr algn="ctr" eaLnBrk="1" hangingPunct="1"/>
            <a:r>
              <a:rPr lang="en-US" altLang="en-US" smtClean="0"/>
              <a:t>Bases</a:t>
            </a:r>
          </a:p>
        </p:txBody>
      </p:sp>
      <p:sp>
        <p:nvSpPr>
          <p:cNvPr id="18436" name="Rectangle 3"/>
          <p:cNvSpPr>
            <a:spLocks noGrp="1" noChangeArrowheads="1"/>
          </p:cNvSpPr>
          <p:nvPr>
            <p:ph type="body" idx="1"/>
          </p:nvPr>
        </p:nvSpPr>
        <p:spPr/>
        <p:txBody>
          <a:bodyPr/>
          <a:lstStyle/>
          <a:p>
            <a:pPr eaLnBrk="1" hangingPunct="1"/>
            <a:r>
              <a:rPr lang="en-US" altLang="en-US" sz="2800" smtClean="0"/>
              <a:t>Are soluble ionic compounds containing hydroxide ion (OH</a:t>
            </a:r>
            <a:r>
              <a:rPr lang="en-US" altLang="en-US" sz="2800" baseline="30000" smtClean="0"/>
              <a:t>-</a:t>
            </a:r>
            <a:r>
              <a:rPr lang="en-US" altLang="en-US" sz="2800" smtClean="0"/>
              <a:t>). When dissolved in water the cations and OH</a:t>
            </a:r>
            <a:r>
              <a:rPr lang="en-US" altLang="en-US" sz="2800" baseline="30000" smtClean="0"/>
              <a:t>- </a:t>
            </a:r>
            <a:r>
              <a:rPr lang="en-US" altLang="en-US" sz="2800" smtClean="0"/>
              <a:t>ions separate and move independently. </a:t>
            </a:r>
          </a:p>
          <a:p>
            <a:pPr eaLnBrk="1" hangingPunct="1">
              <a:buFont typeface="Wingdings" panose="05000000000000000000" pitchFamily="2" charset="2"/>
              <a:buNone/>
            </a:pPr>
            <a:endParaRPr lang="en-US" altLang="en-US" sz="2800" smtClean="0"/>
          </a:p>
          <a:p>
            <a:pPr eaLnBrk="1" hangingPunct="1"/>
            <a:r>
              <a:rPr lang="en-US" altLang="en-US" sz="2800" smtClean="0"/>
              <a:t>Strong Bases to Memorize: </a:t>
            </a:r>
          </a:p>
          <a:p>
            <a:pPr eaLnBrk="1" hangingPunct="1">
              <a:buFont typeface="Wingdings" panose="05000000000000000000" pitchFamily="2" charset="2"/>
              <a:buNone/>
            </a:pPr>
            <a:r>
              <a:rPr lang="en-US" altLang="en-US" sz="2800" smtClean="0"/>
              <a:t>hydroxides of group 1A, heavy elements of group 2A: Ca(OH)</a:t>
            </a:r>
            <a:r>
              <a:rPr lang="en-US" altLang="en-US" sz="2800" baseline="-25000" smtClean="0"/>
              <a:t>2</a:t>
            </a:r>
            <a:r>
              <a:rPr lang="en-US" altLang="en-US" sz="2800" smtClean="0"/>
              <a:t>, Sr(OH)</a:t>
            </a:r>
            <a:r>
              <a:rPr lang="en-US" altLang="en-US" sz="2800" baseline="-25000" smtClean="0"/>
              <a:t>2</a:t>
            </a:r>
            <a:r>
              <a:rPr lang="en-US" altLang="en-US" sz="2800" smtClean="0"/>
              <a:t>, Ba(OH)</a:t>
            </a:r>
            <a:r>
              <a:rPr lang="en-US" altLang="en-US" sz="2800" baseline="-25000" smtClean="0"/>
              <a:t>2</a:t>
            </a:r>
            <a:r>
              <a:rPr lang="en-US" altLang="en-US" sz="2800" smtClean="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42858070-6296-4847-BE3E-87D368679CDF}" type="slidenum">
              <a:rPr lang="en-US" altLang="en-US" baseline="0">
                <a:latin typeface="Arial Black" panose="020B0A04020102020204" pitchFamily="34" charset="0"/>
              </a:rPr>
              <a:pPr/>
              <a:t>17</a:t>
            </a:fld>
            <a:endParaRPr lang="en-US" altLang="en-US" baseline="0">
              <a:latin typeface="Arial Black" panose="020B0A04020102020204" pitchFamily="34" charset="0"/>
            </a:endParaRPr>
          </a:p>
        </p:txBody>
      </p:sp>
      <p:sp>
        <p:nvSpPr>
          <p:cNvPr id="19459" name="Rectangle 2"/>
          <p:cNvSpPr>
            <a:spLocks noGrp="1" noChangeArrowheads="1"/>
          </p:cNvSpPr>
          <p:nvPr>
            <p:ph type="title"/>
          </p:nvPr>
        </p:nvSpPr>
        <p:spPr/>
        <p:txBody>
          <a:bodyPr/>
          <a:lstStyle/>
          <a:p>
            <a:pPr algn="ctr" eaLnBrk="1" hangingPunct="1"/>
            <a:r>
              <a:rPr lang="en-US" altLang="en-US" smtClean="0"/>
              <a:t>Salts </a:t>
            </a:r>
          </a:p>
        </p:txBody>
      </p:sp>
      <p:sp>
        <p:nvSpPr>
          <p:cNvPr id="19460" name="Rectangle 3"/>
          <p:cNvSpPr>
            <a:spLocks noGrp="1" noChangeArrowheads="1"/>
          </p:cNvSpPr>
          <p:nvPr>
            <p:ph type="body" sz="half" idx="1"/>
          </p:nvPr>
        </p:nvSpPr>
        <p:spPr/>
        <p:txBody>
          <a:bodyPr/>
          <a:lstStyle/>
          <a:p>
            <a:pPr eaLnBrk="1" hangingPunct="1"/>
            <a:r>
              <a:rPr lang="en-US" altLang="en-US" sz="2800" smtClean="0"/>
              <a:t>Another name for an ionic compound. When a salt dissolves in water, it breaks up into its ions, which move about independently. </a:t>
            </a:r>
          </a:p>
        </p:txBody>
      </p:sp>
      <p:pic>
        <p:nvPicPr>
          <p:cNvPr id="19461" name="Picture 6" descr="salt_l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447800"/>
            <a:ext cx="267652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7"/>
          <p:cNvSpPr txBox="1">
            <a:spLocks noChangeArrowheads="1"/>
          </p:cNvSpPr>
          <p:nvPr/>
        </p:nvSpPr>
        <p:spPr bwMode="auto">
          <a:xfrm>
            <a:off x="5029200" y="4648200"/>
            <a:ext cx="3886200" cy="261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algn="ctr">
              <a:spcBef>
                <a:spcPct val="50000"/>
              </a:spcBef>
            </a:pPr>
            <a:r>
              <a:rPr lang="en-US" altLang="en-US" sz="2200" b="1" baseline="0">
                <a:solidFill>
                  <a:schemeClr val="accent1"/>
                </a:solidFill>
              </a:rPr>
              <a:t>Hand crafted Himalayan Salt Lamps bring beauty, harmony and health into your living and working space.</a:t>
            </a:r>
          </a:p>
          <a:p>
            <a:pPr algn="ctr">
              <a:spcBef>
                <a:spcPct val="50000"/>
              </a:spcBef>
            </a:pPr>
            <a:endParaRPr lang="en-US" altLang="en-US" sz="2200" b="1" baseline="0">
              <a:solidFill>
                <a:schemeClr val="accent1"/>
              </a:solidFill>
            </a:endParaRPr>
          </a:p>
          <a:p>
            <a:pPr>
              <a:spcBef>
                <a:spcPct val="50000"/>
              </a:spcBef>
            </a:pPr>
            <a:r>
              <a:rPr lang="en-US" altLang="en-US" sz="2200" b="1"/>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755A8182-6698-41B5-918E-4BFD788E5ECE}" type="slidenum">
              <a:rPr lang="en-US" altLang="en-US" baseline="0">
                <a:latin typeface="Arial Black" panose="020B0A04020102020204" pitchFamily="34" charset="0"/>
              </a:rPr>
              <a:pPr/>
              <a:t>18</a:t>
            </a:fld>
            <a:endParaRPr lang="en-US" altLang="en-US" baseline="0">
              <a:latin typeface="Arial Black" panose="020B0A04020102020204" pitchFamily="34" charset="0"/>
            </a:endParaRPr>
          </a:p>
        </p:txBody>
      </p:sp>
      <p:sp>
        <p:nvSpPr>
          <p:cNvPr id="20483" name="Rectangle 2"/>
          <p:cNvSpPr>
            <a:spLocks noGrp="1" noChangeArrowheads="1"/>
          </p:cNvSpPr>
          <p:nvPr>
            <p:ph type="title"/>
          </p:nvPr>
        </p:nvSpPr>
        <p:spPr/>
        <p:txBody>
          <a:bodyPr/>
          <a:lstStyle/>
          <a:p>
            <a:pPr eaLnBrk="1" hangingPunct="1"/>
            <a:r>
              <a:rPr lang="en-US" altLang="en-US" smtClean="0"/>
              <a:t>Composition of Solutions 4.3 </a:t>
            </a:r>
          </a:p>
        </p:txBody>
      </p:sp>
      <p:sp>
        <p:nvSpPr>
          <p:cNvPr id="20484" name="Rectangle 3"/>
          <p:cNvSpPr>
            <a:spLocks noGrp="1" noChangeArrowheads="1"/>
          </p:cNvSpPr>
          <p:nvPr>
            <p:ph type="body" idx="1"/>
          </p:nvPr>
        </p:nvSpPr>
        <p:spPr>
          <a:xfrm>
            <a:off x="457200" y="1981200"/>
            <a:ext cx="8229600" cy="4495800"/>
          </a:xfrm>
        </p:spPr>
        <p:txBody>
          <a:bodyPr/>
          <a:lstStyle/>
          <a:p>
            <a:pPr eaLnBrk="1" hangingPunct="1"/>
            <a:r>
              <a:rPr lang="en-US" altLang="en-US" sz="2800" smtClean="0"/>
              <a:t>A </a:t>
            </a:r>
            <a:r>
              <a:rPr lang="en-US" altLang="en-US" sz="2800" u="sng" smtClean="0"/>
              <a:t>solution</a:t>
            </a:r>
            <a:r>
              <a:rPr lang="en-US" altLang="en-US" sz="2800" smtClean="0"/>
              <a:t> is a homogeneous mixture of two or more substances. One of these substances is a solvent the other is the solute. </a:t>
            </a:r>
          </a:p>
          <a:p>
            <a:pPr eaLnBrk="1" hangingPunct="1"/>
            <a:endParaRPr lang="en-US" altLang="en-US" sz="2800" smtClean="0"/>
          </a:p>
          <a:p>
            <a:pPr eaLnBrk="1" hangingPunct="1"/>
            <a:r>
              <a:rPr lang="en-US" altLang="en-US" sz="2800" smtClean="0"/>
              <a:t>Solvent:  component in greater quantity </a:t>
            </a:r>
          </a:p>
          <a:p>
            <a:pPr eaLnBrk="1" hangingPunct="1"/>
            <a:r>
              <a:rPr lang="en-US" altLang="en-US" sz="2800" smtClean="0"/>
              <a:t>Solute: component in lesser quantity. </a:t>
            </a:r>
          </a:p>
          <a:p>
            <a:pPr eaLnBrk="1" hangingPunct="1"/>
            <a:r>
              <a:rPr lang="en-US" altLang="en-US" sz="2800" smtClean="0"/>
              <a:t>Solution = solvent + solute</a:t>
            </a:r>
          </a:p>
          <a:p>
            <a:pPr eaLnBrk="1" hangingPunct="1"/>
            <a:r>
              <a:rPr lang="en-US" altLang="en-US" sz="2800" smtClean="0"/>
              <a:t>Concentration: amount of solute dissolved in a given amount of solution. Units vary.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42E42FB6-517C-44ED-9E0F-5359579577D0}" type="slidenum">
              <a:rPr lang="en-US" altLang="en-US" baseline="0">
                <a:latin typeface="Arial Black" panose="020B0A04020102020204" pitchFamily="34" charset="0"/>
              </a:rPr>
              <a:pPr/>
              <a:t>19</a:t>
            </a:fld>
            <a:endParaRPr lang="en-US" altLang="en-US" baseline="0">
              <a:latin typeface="Arial Black" panose="020B0A04020102020204" pitchFamily="34" charset="0"/>
            </a:endParaRPr>
          </a:p>
        </p:txBody>
      </p:sp>
      <p:sp>
        <p:nvSpPr>
          <p:cNvPr id="21507" name="Rectangle 2"/>
          <p:cNvSpPr>
            <a:spLocks noGrp="1" noChangeArrowheads="1"/>
          </p:cNvSpPr>
          <p:nvPr>
            <p:ph type="title"/>
          </p:nvPr>
        </p:nvSpPr>
        <p:spPr/>
        <p:txBody>
          <a:bodyPr/>
          <a:lstStyle/>
          <a:p>
            <a:pPr algn="ctr" eaLnBrk="1" hangingPunct="1"/>
            <a:r>
              <a:rPr lang="en-US" altLang="en-US" smtClean="0"/>
              <a:t>Molarity (M) </a:t>
            </a:r>
          </a:p>
        </p:txBody>
      </p:sp>
      <p:sp>
        <p:nvSpPr>
          <p:cNvPr id="21508" name="Rectangle 3"/>
          <p:cNvSpPr>
            <a:spLocks noGrp="1" noChangeArrowheads="1"/>
          </p:cNvSpPr>
          <p:nvPr>
            <p:ph type="body" idx="1"/>
          </p:nvPr>
        </p:nvSpPr>
        <p:spPr/>
        <p:txBody>
          <a:bodyPr/>
          <a:lstStyle/>
          <a:p>
            <a:pPr eaLnBrk="1" hangingPunct="1"/>
            <a:r>
              <a:rPr lang="en-US" altLang="en-US" smtClean="0"/>
              <a:t>Number of moles of solute in one liter of solution </a:t>
            </a:r>
          </a:p>
          <a:p>
            <a:pPr eaLnBrk="1" hangingPunct="1"/>
            <a:endParaRPr lang="en-US" altLang="en-US" smtClean="0"/>
          </a:p>
          <a:p>
            <a:pPr eaLnBrk="1" hangingPunct="1"/>
            <a:r>
              <a:rPr lang="en-US" altLang="en-US" smtClean="0"/>
              <a:t>Molarity = </a:t>
            </a:r>
            <a:r>
              <a:rPr lang="en-US" altLang="en-US" u="sng" smtClean="0"/>
              <a:t>moles of solute </a:t>
            </a:r>
          </a:p>
          <a:p>
            <a:pPr eaLnBrk="1" hangingPunct="1">
              <a:buFont typeface="Wingdings" panose="05000000000000000000" pitchFamily="2" charset="2"/>
              <a:buNone/>
            </a:pPr>
            <a:r>
              <a:rPr lang="en-US" altLang="en-US" smtClean="0"/>
              <a:t>                     liter of solution </a:t>
            </a:r>
          </a:p>
          <a:p>
            <a:pPr eaLnBrk="1" hangingPunct="1">
              <a:buFont typeface="Wingdings" panose="05000000000000000000" pitchFamily="2" charset="2"/>
              <a:buNone/>
            </a:pPr>
            <a:r>
              <a:rPr lang="en-US" altLang="en-US" smtClean="0"/>
              <a:t>Units = mol/L = 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91FA0F05-E522-4CE4-A370-E2E37D8836ED}" type="slidenum">
              <a:rPr lang="en-US" altLang="en-US" baseline="0">
                <a:latin typeface="Arial Black" panose="020B0A04020102020204" pitchFamily="34" charset="0"/>
              </a:rPr>
              <a:pPr/>
              <a:t>2</a:t>
            </a:fld>
            <a:endParaRPr lang="en-US" altLang="en-US" baseline="0">
              <a:latin typeface="Arial Black" panose="020B0A04020102020204" pitchFamily="34" charset="0"/>
            </a:endParaRPr>
          </a:p>
        </p:txBody>
      </p:sp>
      <p:sp>
        <p:nvSpPr>
          <p:cNvPr id="5123" name="Rectangle 2"/>
          <p:cNvSpPr>
            <a:spLocks noGrp="1" noChangeArrowheads="1"/>
          </p:cNvSpPr>
          <p:nvPr>
            <p:ph type="title"/>
          </p:nvPr>
        </p:nvSpPr>
        <p:spPr/>
        <p:txBody>
          <a:bodyPr/>
          <a:lstStyle/>
          <a:p>
            <a:pPr algn="ctr" eaLnBrk="1" hangingPunct="1"/>
            <a:r>
              <a:rPr lang="en-US" altLang="en-US" smtClean="0"/>
              <a:t>Aqueous Chemistry </a:t>
            </a:r>
          </a:p>
        </p:txBody>
      </p:sp>
      <p:sp>
        <p:nvSpPr>
          <p:cNvPr id="5124" name="Rectangle 3"/>
          <p:cNvSpPr>
            <a:spLocks noGrp="1" noChangeArrowheads="1"/>
          </p:cNvSpPr>
          <p:nvPr>
            <p:ph type="body" idx="1"/>
          </p:nvPr>
        </p:nvSpPr>
        <p:spPr/>
        <p:txBody>
          <a:bodyPr/>
          <a:lstStyle/>
          <a:p>
            <a:pPr eaLnBrk="1" hangingPunct="1"/>
            <a:r>
              <a:rPr lang="en-US" altLang="en-US" smtClean="0"/>
              <a:t>Virtually all chemistry that makes life possible occurs in solution </a:t>
            </a:r>
          </a:p>
          <a:p>
            <a:pPr eaLnBrk="1" hangingPunct="1"/>
            <a:r>
              <a:rPr lang="en-US" altLang="en-US" smtClean="0"/>
              <a:t>Common tests for sugar, cholesterol, and iron are all done in solution. </a:t>
            </a:r>
          </a:p>
          <a:p>
            <a:pPr eaLnBrk="1" hangingPunct="1">
              <a:buFont typeface="Wingdings" panose="05000000000000000000" pitchFamily="2" charset="2"/>
              <a:buNone/>
            </a:pPr>
            <a:endParaRPr lang="en-US" altLang="en-US" smtClean="0"/>
          </a:p>
          <a:p>
            <a:pPr eaLnBrk="1" hangingPunct="1"/>
            <a:endParaRPr lang="en-US" alt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DF8E6C67-786A-4AC3-947D-61169A0C089B}" type="slidenum">
              <a:rPr lang="en-US" altLang="en-US" baseline="0">
                <a:latin typeface="Arial Black" panose="020B0A04020102020204" pitchFamily="34" charset="0"/>
              </a:rPr>
              <a:pPr/>
              <a:t>20</a:t>
            </a:fld>
            <a:endParaRPr lang="en-US" altLang="en-US" baseline="0">
              <a:latin typeface="Arial Black" panose="020B0A04020102020204" pitchFamily="34" charset="0"/>
            </a:endParaRPr>
          </a:p>
        </p:txBody>
      </p:sp>
      <p:sp>
        <p:nvSpPr>
          <p:cNvPr id="22531" name="Rectangle 2"/>
          <p:cNvSpPr>
            <a:spLocks noGrp="1" noChangeArrowheads="1"/>
          </p:cNvSpPr>
          <p:nvPr>
            <p:ph type="title"/>
          </p:nvPr>
        </p:nvSpPr>
        <p:spPr/>
        <p:txBody>
          <a:bodyPr/>
          <a:lstStyle/>
          <a:p>
            <a:pPr eaLnBrk="1" hangingPunct="1"/>
            <a:r>
              <a:rPr lang="en-US" altLang="en-US" smtClean="0"/>
              <a:t>Question	</a:t>
            </a:r>
          </a:p>
        </p:txBody>
      </p:sp>
      <p:sp>
        <p:nvSpPr>
          <p:cNvPr id="22532" name="Rectangle 3"/>
          <p:cNvSpPr>
            <a:spLocks noGrp="1" noChangeArrowheads="1"/>
          </p:cNvSpPr>
          <p:nvPr>
            <p:ph type="body" idx="1"/>
          </p:nvPr>
        </p:nvSpPr>
        <p:spPr/>
        <p:txBody>
          <a:bodyPr/>
          <a:lstStyle/>
          <a:p>
            <a:pPr eaLnBrk="1" hangingPunct="1"/>
            <a:r>
              <a:rPr lang="en-US" altLang="en-US" smtClean="0"/>
              <a:t>Calculate the molarity of a solution made by dissolving 5.00g of C</a:t>
            </a:r>
            <a:r>
              <a:rPr lang="en-US" altLang="en-US" baseline="-25000" smtClean="0"/>
              <a:t>6</a:t>
            </a:r>
            <a:r>
              <a:rPr lang="en-US" altLang="en-US" smtClean="0"/>
              <a:t>H</a:t>
            </a:r>
            <a:r>
              <a:rPr lang="en-US" altLang="en-US" baseline="-25000" smtClean="0"/>
              <a:t>12</a:t>
            </a:r>
            <a:r>
              <a:rPr lang="en-US" altLang="en-US" smtClean="0"/>
              <a:t>O</a:t>
            </a:r>
            <a:r>
              <a:rPr lang="en-US" altLang="en-US" baseline="-25000" smtClean="0"/>
              <a:t>6</a:t>
            </a:r>
            <a:r>
              <a:rPr lang="en-US" altLang="en-US" smtClean="0"/>
              <a:t> (MW = 180 amu) in sufficient water to form 100 ml solution.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003493E6-8BD3-4C56-AE89-E64CA0EC286C}" type="slidenum">
              <a:rPr lang="en-US" altLang="en-US" baseline="0">
                <a:latin typeface="Arial Black" panose="020B0A04020102020204" pitchFamily="34" charset="0"/>
              </a:rPr>
              <a:pPr/>
              <a:t>21</a:t>
            </a:fld>
            <a:endParaRPr lang="en-US" altLang="en-US" baseline="0">
              <a:latin typeface="Arial Black" panose="020B0A04020102020204" pitchFamily="34" charset="0"/>
            </a:endParaRPr>
          </a:p>
        </p:txBody>
      </p:sp>
      <p:sp>
        <p:nvSpPr>
          <p:cNvPr id="23555" name="Rectangle 2"/>
          <p:cNvSpPr>
            <a:spLocks noGrp="1" noChangeArrowheads="1"/>
          </p:cNvSpPr>
          <p:nvPr>
            <p:ph type="title"/>
          </p:nvPr>
        </p:nvSpPr>
        <p:spPr/>
        <p:txBody>
          <a:bodyPr/>
          <a:lstStyle/>
          <a:p>
            <a:pPr eaLnBrk="1" hangingPunct="1"/>
            <a:r>
              <a:rPr lang="en-US" altLang="en-US" smtClean="0"/>
              <a:t>Answer </a:t>
            </a:r>
          </a:p>
        </p:txBody>
      </p:sp>
      <p:sp>
        <p:nvSpPr>
          <p:cNvPr id="23556"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smtClean="0"/>
              <a:t>5.0 g </a:t>
            </a:r>
            <a:r>
              <a:rPr lang="en-US" altLang="en-US" u="sng" smtClean="0"/>
              <a:t>1mol</a:t>
            </a:r>
            <a:r>
              <a:rPr lang="en-US" altLang="en-US" smtClean="0"/>
              <a:t> = 0.027 mol </a:t>
            </a:r>
          </a:p>
          <a:p>
            <a:pPr eaLnBrk="1" hangingPunct="1">
              <a:buFont typeface="Wingdings" panose="05000000000000000000" pitchFamily="2" charset="2"/>
              <a:buNone/>
            </a:pPr>
            <a:r>
              <a:rPr lang="en-US" altLang="en-US" smtClean="0"/>
              <a:t>          180g </a:t>
            </a:r>
          </a:p>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r>
              <a:rPr lang="en-US" altLang="en-US" smtClean="0"/>
              <a:t>M = </a:t>
            </a:r>
            <a:r>
              <a:rPr lang="en-US" altLang="en-US" u="sng" smtClean="0"/>
              <a:t>0.027 </a:t>
            </a:r>
            <a:r>
              <a:rPr lang="en-US" altLang="en-US" smtClean="0"/>
              <a:t> = 0.27M</a:t>
            </a:r>
          </a:p>
          <a:p>
            <a:pPr eaLnBrk="1" hangingPunct="1">
              <a:buFont typeface="Wingdings" panose="05000000000000000000" pitchFamily="2" charset="2"/>
              <a:buNone/>
            </a:pPr>
            <a:r>
              <a:rPr lang="en-US" altLang="en-US" smtClean="0"/>
              <a:t>       0.1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FF9FFDC8-04DE-42FB-B1E3-2F30B379AB08}" type="slidenum">
              <a:rPr lang="en-US" altLang="en-US" baseline="0">
                <a:latin typeface="Arial Black" panose="020B0A04020102020204" pitchFamily="34" charset="0"/>
              </a:rPr>
              <a:pPr/>
              <a:t>22</a:t>
            </a:fld>
            <a:endParaRPr lang="en-US" altLang="en-US" baseline="0">
              <a:latin typeface="Arial Black" panose="020B0A04020102020204" pitchFamily="34" charset="0"/>
            </a:endParaRPr>
          </a:p>
        </p:txBody>
      </p:sp>
      <p:sp>
        <p:nvSpPr>
          <p:cNvPr id="24579" name="Rectangle 2"/>
          <p:cNvSpPr>
            <a:spLocks noGrp="1" noChangeArrowheads="1"/>
          </p:cNvSpPr>
          <p:nvPr>
            <p:ph type="title"/>
          </p:nvPr>
        </p:nvSpPr>
        <p:spPr/>
        <p:txBody>
          <a:bodyPr/>
          <a:lstStyle/>
          <a:p>
            <a:pPr eaLnBrk="1" hangingPunct="1"/>
            <a:r>
              <a:rPr lang="en-US" altLang="en-US" smtClean="0"/>
              <a:t>Question </a:t>
            </a:r>
          </a:p>
        </p:txBody>
      </p:sp>
      <p:sp>
        <p:nvSpPr>
          <p:cNvPr id="24580" name="Rectangle 3"/>
          <p:cNvSpPr>
            <a:spLocks noGrp="1" noChangeArrowheads="1"/>
          </p:cNvSpPr>
          <p:nvPr>
            <p:ph type="body" idx="1"/>
          </p:nvPr>
        </p:nvSpPr>
        <p:spPr/>
        <p:txBody>
          <a:bodyPr/>
          <a:lstStyle/>
          <a:p>
            <a:pPr eaLnBrk="1" hangingPunct="1"/>
            <a:r>
              <a:rPr lang="en-US" altLang="en-US" smtClean="0"/>
              <a:t>How many grams of Na</a:t>
            </a:r>
            <a:r>
              <a:rPr lang="en-US" altLang="en-US" baseline="-25000" smtClean="0"/>
              <a:t>2</a:t>
            </a:r>
            <a:r>
              <a:rPr lang="en-US" altLang="en-US" smtClean="0"/>
              <a:t>SO</a:t>
            </a:r>
            <a:r>
              <a:rPr lang="en-US" altLang="en-US" baseline="-25000" smtClean="0"/>
              <a:t>4 </a:t>
            </a:r>
            <a:r>
              <a:rPr lang="en-US" altLang="en-US" smtClean="0"/>
              <a:t>are there in 5ml of 0.50 M Na</a:t>
            </a:r>
            <a:r>
              <a:rPr lang="en-US" altLang="en-US" baseline="-25000" smtClean="0"/>
              <a:t>2</a:t>
            </a:r>
            <a:r>
              <a:rPr lang="en-US" altLang="en-US" smtClean="0"/>
              <a:t>SO</a:t>
            </a:r>
            <a:r>
              <a:rPr lang="en-US" altLang="en-US" baseline="-25000" smtClean="0"/>
              <a:t>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3EBA5E26-4D69-4107-8014-D35C9D40A0EA}" type="slidenum">
              <a:rPr lang="en-US" altLang="en-US" baseline="0">
                <a:latin typeface="Arial Black" panose="020B0A04020102020204" pitchFamily="34" charset="0"/>
              </a:rPr>
              <a:pPr/>
              <a:t>23</a:t>
            </a:fld>
            <a:endParaRPr lang="en-US" altLang="en-US" baseline="0">
              <a:latin typeface="Arial Black" panose="020B0A04020102020204" pitchFamily="34" charset="0"/>
            </a:endParaRPr>
          </a:p>
        </p:txBody>
      </p:sp>
      <p:sp>
        <p:nvSpPr>
          <p:cNvPr id="25603" name="Rectangle 2"/>
          <p:cNvSpPr>
            <a:spLocks noGrp="1" noChangeArrowheads="1"/>
          </p:cNvSpPr>
          <p:nvPr>
            <p:ph type="title"/>
          </p:nvPr>
        </p:nvSpPr>
        <p:spPr/>
        <p:txBody>
          <a:bodyPr/>
          <a:lstStyle/>
          <a:p>
            <a:pPr eaLnBrk="1" hangingPunct="1"/>
            <a:r>
              <a:rPr lang="en-US" altLang="en-US" smtClean="0"/>
              <a:t>Answer </a:t>
            </a:r>
          </a:p>
        </p:txBody>
      </p:sp>
      <p:sp>
        <p:nvSpPr>
          <p:cNvPr id="25604" name="Rectangle 3"/>
          <p:cNvSpPr>
            <a:spLocks noGrp="1" noChangeArrowheads="1"/>
          </p:cNvSpPr>
          <p:nvPr>
            <p:ph type="body" idx="1"/>
          </p:nvPr>
        </p:nvSpPr>
        <p:spPr/>
        <p:txBody>
          <a:bodyPr/>
          <a:lstStyle/>
          <a:p>
            <a:pPr eaLnBrk="1" hangingPunct="1"/>
            <a:r>
              <a:rPr lang="en-US" altLang="en-US" smtClean="0"/>
              <a:t>0.5 M = </a:t>
            </a:r>
            <a:r>
              <a:rPr lang="en-US" altLang="en-US" u="sng" smtClean="0"/>
              <a:t>X </a:t>
            </a:r>
            <a:r>
              <a:rPr lang="en-US" altLang="en-US" smtClean="0"/>
              <a:t> = 0.0025 mol </a:t>
            </a:r>
          </a:p>
          <a:p>
            <a:pPr eaLnBrk="1" hangingPunct="1">
              <a:buFont typeface="Wingdings" panose="05000000000000000000" pitchFamily="2" charset="2"/>
              <a:buNone/>
            </a:pPr>
            <a:r>
              <a:rPr lang="en-US" altLang="en-US" smtClean="0"/>
              <a:t>                 0.005</a:t>
            </a:r>
          </a:p>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r>
              <a:rPr lang="en-US" altLang="en-US" smtClean="0"/>
              <a:t>0.0025 mol </a:t>
            </a:r>
            <a:r>
              <a:rPr lang="en-US" altLang="en-US" u="sng" smtClean="0"/>
              <a:t>142 g Na</a:t>
            </a:r>
            <a:r>
              <a:rPr lang="en-US" altLang="en-US" u="sng" baseline="-25000" smtClean="0"/>
              <a:t>2</a:t>
            </a:r>
            <a:r>
              <a:rPr lang="en-US" altLang="en-US" u="sng" smtClean="0"/>
              <a:t>SO</a:t>
            </a:r>
            <a:r>
              <a:rPr lang="en-US" altLang="en-US" u="sng" baseline="-25000" smtClean="0"/>
              <a:t>4</a:t>
            </a:r>
            <a:r>
              <a:rPr lang="en-US" altLang="en-US" baseline="-25000" smtClean="0"/>
              <a:t> </a:t>
            </a:r>
            <a:r>
              <a:rPr lang="en-US" altLang="en-US" smtClean="0"/>
              <a:t>= 0.355 g</a:t>
            </a:r>
            <a:r>
              <a:rPr lang="en-US" altLang="en-US" baseline="-25000" smtClean="0"/>
              <a:t> </a:t>
            </a:r>
            <a:r>
              <a:rPr lang="en-US" altLang="en-US" smtClean="0"/>
              <a:t>Na</a:t>
            </a:r>
            <a:r>
              <a:rPr lang="en-US" altLang="en-US" baseline="-25000" smtClean="0"/>
              <a:t>2</a:t>
            </a:r>
            <a:r>
              <a:rPr lang="en-US" altLang="en-US" smtClean="0"/>
              <a:t>SO</a:t>
            </a:r>
            <a:r>
              <a:rPr lang="en-US" altLang="en-US" baseline="-25000" smtClean="0"/>
              <a:t>4</a:t>
            </a:r>
          </a:p>
          <a:p>
            <a:pPr eaLnBrk="1" hangingPunct="1">
              <a:buFont typeface="Wingdings" panose="05000000000000000000" pitchFamily="2" charset="2"/>
              <a:buNone/>
            </a:pPr>
            <a:r>
              <a:rPr lang="en-US" altLang="en-US" smtClean="0"/>
              <a:t>                     1 mol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2F1CB4FE-D097-4252-8F0C-D83DF038245D}" type="slidenum">
              <a:rPr lang="en-US" altLang="en-US" baseline="0">
                <a:latin typeface="Arial Black" panose="020B0A04020102020204" pitchFamily="34" charset="0"/>
              </a:rPr>
              <a:pPr/>
              <a:t>24</a:t>
            </a:fld>
            <a:endParaRPr lang="en-US" altLang="en-US" baseline="0">
              <a:latin typeface="Arial Black" panose="020B0A04020102020204" pitchFamily="34" charset="0"/>
            </a:endParaRPr>
          </a:p>
        </p:txBody>
      </p:sp>
      <p:sp>
        <p:nvSpPr>
          <p:cNvPr id="26627" name="Rectangle 2"/>
          <p:cNvSpPr>
            <a:spLocks noGrp="1" noChangeArrowheads="1"/>
          </p:cNvSpPr>
          <p:nvPr>
            <p:ph type="title"/>
          </p:nvPr>
        </p:nvSpPr>
        <p:spPr/>
        <p:txBody>
          <a:bodyPr/>
          <a:lstStyle/>
          <a:p>
            <a:pPr eaLnBrk="1" hangingPunct="1"/>
            <a:r>
              <a:rPr lang="en-US" altLang="en-US" smtClean="0"/>
              <a:t>	Question </a:t>
            </a:r>
          </a:p>
        </p:txBody>
      </p:sp>
      <p:sp>
        <p:nvSpPr>
          <p:cNvPr id="26628" name="Rectangle 3"/>
          <p:cNvSpPr>
            <a:spLocks noGrp="1" noChangeArrowheads="1"/>
          </p:cNvSpPr>
          <p:nvPr>
            <p:ph type="body" idx="1"/>
          </p:nvPr>
        </p:nvSpPr>
        <p:spPr/>
        <p:txBody>
          <a:bodyPr/>
          <a:lstStyle/>
          <a:p>
            <a:pPr eaLnBrk="1" hangingPunct="1"/>
            <a:r>
              <a:rPr lang="en-US" altLang="en-US" smtClean="0"/>
              <a:t>0..50 M = </a:t>
            </a:r>
            <a:r>
              <a:rPr lang="en-US" altLang="en-US" u="sng" smtClean="0"/>
              <a:t>0.035 mol </a:t>
            </a:r>
            <a:r>
              <a:rPr lang="en-US" altLang="en-US" smtClean="0"/>
              <a:t>= 0.07 L </a:t>
            </a:r>
          </a:p>
          <a:p>
            <a:pPr eaLnBrk="1" hangingPunct="1">
              <a:buFont typeface="Wingdings" panose="05000000000000000000" pitchFamily="2" charset="2"/>
              <a:buNone/>
            </a:pPr>
            <a:r>
              <a:rPr lang="en-US" altLang="en-US" smtClean="0"/>
              <a:t>                       x L </a:t>
            </a:r>
          </a:p>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r>
              <a:rPr lang="en-US" altLang="en-US" smtClean="0"/>
              <a:t>0.07 L  </a:t>
            </a:r>
            <a:r>
              <a:rPr lang="en-US" altLang="en-US" u="sng" smtClean="0"/>
              <a:t>1000ml </a:t>
            </a:r>
            <a:r>
              <a:rPr lang="en-US" altLang="en-US" smtClean="0"/>
              <a:t> = 70ml </a:t>
            </a:r>
          </a:p>
          <a:p>
            <a:pPr eaLnBrk="1" hangingPunct="1">
              <a:buFont typeface="Wingdings" panose="05000000000000000000" pitchFamily="2" charset="2"/>
              <a:buNone/>
            </a:pPr>
            <a:r>
              <a:rPr lang="en-US" altLang="en-US" smtClean="0"/>
              <a:t>               1L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096C1B81-75A0-4823-8B4B-7F0DAD918998}" type="slidenum">
              <a:rPr lang="en-US" altLang="en-US" baseline="0">
                <a:latin typeface="Arial Black" panose="020B0A04020102020204" pitchFamily="34" charset="0"/>
              </a:rPr>
              <a:pPr/>
              <a:t>25</a:t>
            </a:fld>
            <a:endParaRPr lang="en-US" altLang="en-US" baseline="0">
              <a:latin typeface="Arial Black" panose="020B0A04020102020204" pitchFamily="34" charset="0"/>
            </a:endParaRPr>
          </a:p>
        </p:txBody>
      </p:sp>
      <p:sp>
        <p:nvSpPr>
          <p:cNvPr id="27651" name="Rectangle 2"/>
          <p:cNvSpPr>
            <a:spLocks noGrp="1" noChangeArrowheads="1"/>
          </p:cNvSpPr>
          <p:nvPr>
            <p:ph type="title"/>
          </p:nvPr>
        </p:nvSpPr>
        <p:spPr/>
        <p:txBody>
          <a:bodyPr/>
          <a:lstStyle/>
          <a:p>
            <a:pPr eaLnBrk="1" hangingPunct="1"/>
            <a:r>
              <a:rPr lang="en-US" altLang="en-US" smtClean="0"/>
              <a:t>Question </a:t>
            </a:r>
          </a:p>
        </p:txBody>
      </p:sp>
      <p:sp>
        <p:nvSpPr>
          <p:cNvPr id="27652"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en-US" altLang="en-US" smtClean="0"/>
              <a:t>Which of the following solutions of strong electrolytes contains the largest concentration of chloride ions</a:t>
            </a:r>
          </a:p>
          <a:p>
            <a:pPr eaLnBrk="1" hangingPunct="1">
              <a:lnSpc>
                <a:spcPct val="90000"/>
              </a:lnSpc>
              <a:buFont typeface="Wingdings" panose="05000000000000000000" pitchFamily="2" charset="2"/>
              <a:buNone/>
            </a:pPr>
            <a:endParaRPr lang="en-US" altLang="en-US" smtClean="0"/>
          </a:p>
          <a:p>
            <a:pPr eaLnBrk="1" hangingPunct="1">
              <a:lnSpc>
                <a:spcPct val="90000"/>
              </a:lnSpc>
              <a:buFont typeface="Wingdings" panose="05000000000000000000" pitchFamily="2" charset="2"/>
              <a:buNone/>
            </a:pPr>
            <a:r>
              <a:rPr lang="en-US" altLang="en-US" smtClean="0"/>
              <a:t>A.0.30 M AlCl</a:t>
            </a:r>
            <a:r>
              <a:rPr lang="en-US" altLang="en-US" baseline="-25000" smtClean="0"/>
              <a:t>3</a:t>
            </a:r>
            <a:r>
              <a:rPr lang="en-US" altLang="en-US" smtClean="0"/>
              <a:t>   </a:t>
            </a:r>
          </a:p>
          <a:p>
            <a:pPr eaLnBrk="1" hangingPunct="1">
              <a:lnSpc>
                <a:spcPct val="90000"/>
              </a:lnSpc>
              <a:buFont typeface="Wingdings" panose="05000000000000000000" pitchFamily="2" charset="2"/>
              <a:buNone/>
            </a:pPr>
            <a:r>
              <a:rPr lang="en-US" altLang="en-US" smtClean="0"/>
              <a:t>B. 0.60M MgCl</a:t>
            </a:r>
            <a:r>
              <a:rPr lang="en-US" altLang="en-US" baseline="-25000" smtClean="0"/>
              <a:t>2</a:t>
            </a:r>
            <a:r>
              <a:rPr lang="en-US" altLang="en-US" smtClean="0"/>
              <a:t> </a:t>
            </a:r>
          </a:p>
          <a:p>
            <a:pPr eaLnBrk="1" hangingPunct="1">
              <a:lnSpc>
                <a:spcPct val="90000"/>
              </a:lnSpc>
              <a:buFont typeface="Wingdings" panose="05000000000000000000" pitchFamily="2" charset="2"/>
              <a:buNone/>
            </a:pPr>
            <a:r>
              <a:rPr lang="en-US" altLang="en-US" smtClean="0"/>
              <a:t>C. 0.40 NaCl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84D3E091-0CA0-4AD9-9B06-828FB5EC644F}" type="slidenum">
              <a:rPr lang="en-US" altLang="en-US" baseline="0">
                <a:latin typeface="Arial Black" panose="020B0A04020102020204" pitchFamily="34" charset="0"/>
              </a:rPr>
              <a:pPr/>
              <a:t>26</a:t>
            </a:fld>
            <a:endParaRPr lang="en-US" altLang="en-US" baseline="0">
              <a:latin typeface="Arial Black" panose="020B0A04020102020204" pitchFamily="34" charset="0"/>
            </a:endParaRPr>
          </a:p>
        </p:txBody>
      </p:sp>
      <p:sp>
        <p:nvSpPr>
          <p:cNvPr id="28675" name="Rectangle 2"/>
          <p:cNvSpPr>
            <a:spLocks noGrp="1" noChangeArrowheads="1"/>
          </p:cNvSpPr>
          <p:nvPr>
            <p:ph type="title"/>
          </p:nvPr>
        </p:nvSpPr>
        <p:spPr/>
        <p:txBody>
          <a:bodyPr/>
          <a:lstStyle/>
          <a:p>
            <a:pPr eaLnBrk="1" hangingPunct="1"/>
            <a:r>
              <a:rPr lang="en-US" altLang="en-US" smtClean="0"/>
              <a:t>Answer</a:t>
            </a:r>
          </a:p>
        </p:txBody>
      </p:sp>
      <p:sp>
        <p:nvSpPr>
          <p:cNvPr id="28676" name="Rectangle 3"/>
          <p:cNvSpPr>
            <a:spLocks noGrp="1" noChangeArrowheads="1"/>
          </p:cNvSpPr>
          <p:nvPr>
            <p:ph type="body" idx="1"/>
          </p:nvPr>
        </p:nvSpPr>
        <p:spPr/>
        <p:txBody>
          <a:bodyPr/>
          <a:lstStyle/>
          <a:p>
            <a:pPr marL="609600" indent="-609600" eaLnBrk="1" hangingPunct="1">
              <a:buFont typeface="Wingdings" panose="05000000000000000000" pitchFamily="2" charset="2"/>
              <a:buAutoNum type="alphaUcPeriod"/>
            </a:pPr>
            <a:r>
              <a:rPr lang="en-US" altLang="en-US" smtClean="0"/>
              <a:t>0.30(3 Cl) = 0.90 M Cl </a:t>
            </a:r>
          </a:p>
          <a:p>
            <a:pPr marL="609600" indent="-609600" eaLnBrk="1" hangingPunct="1">
              <a:buFont typeface="Wingdings" panose="05000000000000000000" pitchFamily="2" charset="2"/>
              <a:buAutoNum type="alphaUcPeriod"/>
            </a:pPr>
            <a:r>
              <a:rPr lang="en-US" altLang="en-US" smtClean="0"/>
              <a:t>0.60 (2Cl) = 1.2 M Cl </a:t>
            </a:r>
          </a:p>
          <a:p>
            <a:pPr marL="609600" indent="-609600" eaLnBrk="1" hangingPunct="1">
              <a:buFont typeface="Wingdings" panose="05000000000000000000" pitchFamily="2" charset="2"/>
              <a:buAutoNum type="alphaUcPeriod"/>
            </a:pPr>
            <a:r>
              <a:rPr lang="en-US" altLang="en-US" smtClean="0"/>
              <a:t>0.40 ( 1 Cl) = 0.4 M Cl </a:t>
            </a:r>
          </a:p>
          <a:p>
            <a:pPr marL="609600" indent="-609600" eaLnBrk="1" hangingPunct="1">
              <a:buFont typeface="Wingdings" panose="05000000000000000000" pitchFamily="2" charset="2"/>
              <a:buAutoNum type="alphaUcPeriod"/>
            </a:pPr>
            <a:endParaRPr lang="en-US" altLang="en-US" smtClean="0"/>
          </a:p>
          <a:p>
            <a:pPr marL="609600" indent="-609600" eaLnBrk="1" hangingPunct="1">
              <a:buFont typeface="Wingdings" panose="05000000000000000000" pitchFamily="2" charset="2"/>
              <a:buNone/>
            </a:pPr>
            <a:r>
              <a:rPr lang="en-US" altLang="en-US" smtClean="0"/>
              <a:t>MgCl</a:t>
            </a:r>
            <a:r>
              <a:rPr lang="en-US" altLang="en-US" baseline="-25000" smtClean="0"/>
              <a:t>2</a:t>
            </a:r>
            <a:r>
              <a:rPr lang="en-US" altLang="en-US" smtClean="0"/>
              <a:t> &gt; AlCl</a:t>
            </a:r>
            <a:r>
              <a:rPr lang="en-US" altLang="en-US" baseline="-25000" smtClean="0"/>
              <a:t>3</a:t>
            </a:r>
            <a:r>
              <a:rPr lang="en-US" altLang="en-US" smtClean="0"/>
              <a:t> &gt; NaCl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E7EE1A97-BC58-4FCE-BED2-DE328F5E3C66}" type="slidenum">
              <a:rPr lang="en-US" altLang="en-US" baseline="0">
                <a:latin typeface="Arial Black" panose="020B0A04020102020204" pitchFamily="34" charset="0"/>
              </a:rPr>
              <a:pPr/>
              <a:t>27</a:t>
            </a:fld>
            <a:endParaRPr lang="en-US" altLang="en-US" baseline="0">
              <a:latin typeface="Arial Black" panose="020B0A04020102020204" pitchFamily="34" charset="0"/>
            </a:endParaRPr>
          </a:p>
        </p:txBody>
      </p:sp>
      <p:sp>
        <p:nvSpPr>
          <p:cNvPr id="29699" name="Rectangle 2"/>
          <p:cNvSpPr>
            <a:spLocks noGrp="1" noChangeArrowheads="1"/>
          </p:cNvSpPr>
          <p:nvPr>
            <p:ph type="title"/>
          </p:nvPr>
        </p:nvSpPr>
        <p:spPr/>
        <p:txBody>
          <a:bodyPr/>
          <a:lstStyle/>
          <a:p>
            <a:pPr eaLnBrk="1" hangingPunct="1"/>
            <a:r>
              <a:rPr lang="en-US" altLang="en-US" smtClean="0"/>
              <a:t>Dilutions </a:t>
            </a:r>
          </a:p>
        </p:txBody>
      </p:sp>
      <p:sp>
        <p:nvSpPr>
          <p:cNvPr id="29700"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smtClean="0"/>
              <a:t>Moles before dilution = moles after dilution </a:t>
            </a:r>
          </a:p>
          <a:p>
            <a:pPr eaLnBrk="1" hangingPunct="1">
              <a:buFont typeface="Wingdings" panose="05000000000000000000" pitchFamily="2" charset="2"/>
              <a:buNone/>
            </a:pPr>
            <a:r>
              <a:rPr lang="en-US" altLang="en-US" smtClean="0"/>
              <a:t>                    M</a:t>
            </a:r>
            <a:r>
              <a:rPr lang="en-US" altLang="en-US" baseline="-25000" smtClean="0"/>
              <a:t>1</a:t>
            </a:r>
            <a:r>
              <a:rPr lang="en-US" altLang="en-US" smtClean="0"/>
              <a:t>V</a:t>
            </a:r>
            <a:r>
              <a:rPr lang="en-US" altLang="en-US" baseline="-25000" smtClean="0"/>
              <a:t>1</a:t>
            </a:r>
            <a:r>
              <a:rPr lang="en-US" altLang="en-US" smtClean="0"/>
              <a:t> = M</a:t>
            </a:r>
            <a:r>
              <a:rPr lang="en-US" altLang="en-US" baseline="-25000" smtClean="0"/>
              <a:t>2</a:t>
            </a:r>
            <a:r>
              <a:rPr lang="en-US" altLang="en-US" smtClean="0"/>
              <a:t>V</a:t>
            </a:r>
            <a:r>
              <a:rPr lang="en-US" altLang="en-US" baseline="-25000" smtClean="0"/>
              <a:t>2 </a:t>
            </a:r>
          </a:p>
          <a:p>
            <a:pPr eaLnBrk="1" hangingPunct="1">
              <a:buFont typeface="Wingdings" panose="05000000000000000000" pitchFamily="2" charset="2"/>
              <a:buNone/>
            </a:pPr>
            <a:endParaRPr lang="en-US" altLang="en-US" baseline="-25000" smtClean="0"/>
          </a:p>
          <a:p>
            <a:pPr eaLnBrk="1" hangingPunct="1">
              <a:buFont typeface="Wingdings" panose="05000000000000000000" pitchFamily="2" charset="2"/>
              <a:buNone/>
            </a:pPr>
            <a:r>
              <a:rPr lang="en-US" altLang="en-US" smtClean="0"/>
              <a:t>How many milliliters of 5.0 M K</a:t>
            </a:r>
            <a:r>
              <a:rPr lang="en-US" altLang="en-US" baseline="-25000" smtClean="0"/>
              <a:t>2</a:t>
            </a:r>
            <a:r>
              <a:rPr lang="en-US" altLang="en-US" smtClean="0"/>
              <a:t>Cr</a:t>
            </a:r>
            <a:r>
              <a:rPr lang="en-US" altLang="en-US" baseline="-25000" smtClean="0"/>
              <a:t>2</a:t>
            </a:r>
            <a:r>
              <a:rPr lang="en-US" altLang="en-US" smtClean="0"/>
              <a:t>O</a:t>
            </a:r>
            <a:r>
              <a:rPr lang="en-US" altLang="en-US" baseline="-25000" smtClean="0"/>
              <a:t>7</a:t>
            </a:r>
            <a:r>
              <a:rPr lang="en-US" altLang="en-US" smtClean="0"/>
              <a:t> solution must be diluted in order to prepare a 250 mL of 0.10M solution.</a:t>
            </a:r>
          </a:p>
          <a:p>
            <a:pPr eaLnBrk="1" hangingPunct="1">
              <a:buFont typeface="Wingdings" panose="05000000000000000000" pitchFamily="2" charset="2"/>
              <a:buNone/>
            </a:pPr>
            <a:endParaRPr lang="en-US" altLang="en-US" baseline="-25000" smtClean="0"/>
          </a:p>
          <a:p>
            <a:pPr eaLnBrk="1" hangingPunct="1">
              <a:buFont typeface="Wingdings" panose="05000000000000000000" pitchFamily="2" charset="2"/>
              <a:buNone/>
            </a:pPr>
            <a:endParaRPr lang="en-US" alt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0E4DD424-9C1B-4F0B-B5BA-BC177D3C95E6}" type="slidenum">
              <a:rPr lang="en-US" altLang="en-US" baseline="0">
                <a:latin typeface="Arial Black" panose="020B0A04020102020204" pitchFamily="34" charset="0"/>
              </a:rPr>
              <a:pPr/>
              <a:t>28</a:t>
            </a:fld>
            <a:endParaRPr lang="en-US" altLang="en-US" baseline="0">
              <a:latin typeface="Arial Black" panose="020B0A04020102020204" pitchFamily="34" charset="0"/>
            </a:endParaRPr>
          </a:p>
        </p:txBody>
      </p:sp>
      <p:sp>
        <p:nvSpPr>
          <p:cNvPr id="30723" name="Rectangle 2"/>
          <p:cNvSpPr>
            <a:spLocks noGrp="1" noChangeArrowheads="1"/>
          </p:cNvSpPr>
          <p:nvPr>
            <p:ph type="title"/>
          </p:nvPr>
        </p:nvSpPr>
        <p:spPr/>
        <p:txBody>
          <a:bodyPr/>
          <a:lstStyle/>
          <a:p>
            <a:pPr eaLnBrk="1" hangingPunct="1"/>
            <a:r>
              <a:rPr lang="en-US" altLang="en-US" smtClean="0"/>
              <a:t>Answer </a:t>
            </a:r>
          </a:p>
        </p:txBody>
      </p:sp>
      <p:sp>
        <p:nvSpPr>
          <p:cNvPr id="30724"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smtClean="0"/>
              <a:t>250 mL = .250 L  </a:t>
            </a:r>
          </a:p>
          <a:p>
            <a:pPr eaLnBrk="1" hangingPunct="1">
              <a:buFont typeface="Wingdings" panose="05000000000000000000" pitchFamily="2" charset="2"/>
              <a:buNone/>
            </a:pPr>
            <a:r>
              <a:rPr lang="en-US" altLang="en-US" smtClean="0"/>
              <a:t>5.0 ( V</a:t>
            </a:r>
            <a:r>
              <a:rPr lang="en-US" altLang="en-US" baseline="-25000" smtClean="0"/>
              <a:t>1</a:t>
            </a:r>
            <a:r>
              <a:rPr lang="en-US" altLang="en-US" smtClean="0"/>
              <a:t>) = (0.10) 0.250 </a:t>
            </a:r>
          </a:p>
          <a:p>
            <a:pPr eaLnBrk="1" hangingPunct="1">
              <a:buFont typeface="Wingdings" panose="05000000000000000000" pitchFamily="2" charset="2"/>
              <a:buNone/>
            </a:pPr>
            <a:r>
              <a:rPr lang="en-US" altLang="en-US" smtClean="0"/>
              <a:t>        V</a:t>
            </a:r>
            <a:r>
              <a:rPr lang="en-US" altLang="en-US" baseline="-25000" smtClean="0"/>
              <a:t>1</a:t>
            </a:r>
            <a:r>
              <a:rPr lang="en-US" altLang="en-US" smtClean="0"/>
              <a:t> = .005 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4A4765EC-A8D7-4877-B61B-8A85E1787B33}" type="slidenum">
              <a:rPr lang="en-US" altLang="en-US" baseline="0">
                <a:latin typeface="Arial Black" panose="020B0A04020102020204" pitchFamily="34" charset="0"/>
              </a:rPr>
              <a:pPr/>
              <a:t>29</a:t>
            </a:fld>
            <a:endParaRPr lang="en-US" altLang="en-US" baseline="0">
              <a:latin typeface="Arial Black" panose="020B0A04020102020204" pitchFamily="34" charset="0"/>
            </a:endParaRPr>
          </a:p>
        </p:txBody>
      </p:sp>
      <p:sp>
        <p:nvSpPr>
          <p:cNvPr id="31747" name="Rectangle 2"/>
          <p:cNvSpPr>
            <a:spLocks noGrp="1" noChangeArrowheads="1"/>
          </p:cNvSpPr>
          <p:nvPr>
            <p:ph type="title"/>
          </p:nvPr>
        </p:nvSpPr>
        <p:spPr/>
        <p:txBody>
          <a:bodyPr/>
          <a:lstStyle/>
          <a:p>
            <a:pPr eaLnBrk="1" hangingPunct="1"/>
            <a:r>
              <a:rPr lang="en-US" altLang="en-US" smtClean="0"/>
              <a:t>Homework Sections </a:t>
            </a:r>
          </a:p>
        </p:txBody>
      </p:sp>
      <p:sp>
        <p:nvSpPr>
          <p:cNvPr id="31748" name="Rectangle 3"/>
          <p:cNvSpPr>
            <a:spLocks noGrp="1" noChangeArrowheads="1"/>
          </p:cNvSpPr>
          <p:nvPr>
            <p:ph type="body" idx="1"/>
          </p:nvPr>
        </p:nvSpPr>
        <p:spPr/>
        <p:txBody>
          <a:bodyPr/>
          <a:lstStyle/>
          <a:p>
            <a:pPr eaLnBrk="1" hangingPunct="1"/>
            <a:r>
              <a:rPr lang="en-US" altLang="en-US" smtClean="0"/>
              <a:t>Page 180 </a:t>
            </a:r>
          </a:p>
          <a:p>
            <a:pPr eaLnBrk="1" hangingPunct="1"/>
            <a:r>
              <a:rPr lang="en-US" altLang="en-US" smtClean="0"/>
              <a:t>Sec 4.1 - 4.3</a:t>
            </a:r>
          </a:p>
          <a:p>
            <a:pPr eaLnBrk="1" hangingPunct="1">
              <a:buFont typeface="Wingdings" panose="05000000000000000000" pitchFamily="2" charset="2"/>
              <a:buNone/>
            </a:pPr>
            <a:r>
              <a:rPr lang="en-US" altLang="en-US" smtClean="0"/>
              <a:t>#’s 11, 13, 15, 17, 20, 21, 23, 25, 28</a:t>
            </a:r>
          </a:p>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endParaRPr lang="en-US" alt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30C4189E-8A5D-4B03-9DE9-52F7222420FB}" type="slidenum">
              <a:rPr lang="en-US" altLang="en-US" baseline="0">
                <a:latin typeface="Arial Black" panose="020B0A04020102020204" pitchFamily="34" charset="0"/>
              </a:rPr>
              <a:pPr/>
              <a:t>3</a:t>
            </a:fld>
            <a:endParaRPr lang="en-US" altLang="en-US" baseline="0">
              <a:latin typeface="Arial Black" panose="020B0A04020102020204" pitchFamily="34" charset="0"/>
            </a:endParaRPr>
          </a:p>
        </p:txBody>
      </p:sp>
      <p:sp>
        <p:nvSpPr>
          <p:cNvPr id="6147" name="Rectangle 2"/>
          <p:cNvSpPr>
            <a:spLocks noGrp="1" noChangeArrowheads="1"/>
          </p:cNvSpPr>
          <p:nvPr>
            <p:ph type="title"/>
          </p:nvPr>
        </p:nvSpPr>
        <p:spPr/>
        <p:txBody>
          <a:bodyPr/>
          <a:lstStyle/>
          <a:p>
            <a:pPr eaLnBrk="1" hangingPunct="1"/>
            <a:r>
              <a:rPr lang="en-US" altLang="en-US" smtClean="0"/>
              <a:t>Aqueous Solution </a:t>
            </a:r>
          </a:p>
        </p:txBody>
      </p:sp>
      <p:sp>
        <p:nvSpPr>
          <p:cNvPr id="6148" name="Rectangle 3"/>
          <p:cNvSpPr>
            <a:spLocks noGrp="1" noChangeArrowheads="1"/>
          </p:cNvSpPr>
          <p:nvPr>
            <p:ph type="body" idx="1"/>
          </p:nvPr>
        </p:nvSpPr>
        <p:spPr/>
        <p:txBody>
          <a:bodyPr/>
          <a:lstStyle/>
          <a:p>
            <a:pPr eaLnBrk="1" hangingPunct="1"/>
            <a:r>
              <a:rPr lang="en-US" altLang="en-US" u="sng" smtClean="0"/>
              <a:t>Solvent</a:t>
            </a:r>
            <a:r>
              <a:rPr lang="en-US" altLang="en-US" smtClean="0"/>
              <a:t>: dissolving medium</a:t>
            </a:r>
          </a:p>
          <a:p>
            <a:pPr eaLnBrk="1" hangingPunct="1"/>
            <a:r>
              <a:rPr lang="en-US" altLang="en-US" u="sng" smtClean="0"/>
              <a:t>Solute</a:t>
            </a:r>
            <a:r>
              <a:rPr lang="en-US" altLang="en-US" smtClean="0"/>
              <a:t>: what is being dissolved</a:t>
            </a:r>
            <a:endParaRPr lang="en-US" altLang="en-US" u="sng" smtClean="0"/>
          </a:p>
          <a:p>
            <a:pPr eaLnBrk="1" hangingPunct="1"/>
            <a:r>
              <a:rPr lang="en-US" altLang="en-US" u="sng" smtClean="0"/>
              <a:t>Aqueous Solution</a:t>
            </a:r>
            <a:r>
              <a:rPr lang="en-US" altLang="en-US" smtClean="0"/>
              <a:t>: When water is the dissolving medium </a:t>
            </a:r>
          </a:p>
          <a:p>
            <a:pPr eaLnBrk="1" hangingPunct="1"/>
            <a:r>
              <a:rPr lang="en-US" altLang="en-US" u="sng" smtClean="0"/>
              <a:t>Electrolytes:</a:t>
            </a:r>
            <a:r>
              <a:rPr lang="en-US" altLang="en-US" smtClean="0"/>
              <a:t> substance that dissolves in water to yield a solution that conducts electricity.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695132C4-3AE2-4902-961D-8D0DC24AB1EB}" type="slidenum">
              <a:rPr lang="en-US" altLang="en-US" baseline="0">
                <a:latin typeface="Arial Black" panose="020B0A04020102020204" pitchFamily="34" charset="0"/>
              </a:rPr>
              <a:pPr/>
              <a:t>30</a:t>
            </a:fld>
            <a:endParaRPr lang="en-US" altLang="en-US" baseline="0">
              <a:latin typeface="Arial Black" panose="020B0A04020102020204" pitchFamily="34" charset="0"/>
            </a:endParaRPr>
          </a:p>
        </p:txBody>
      </p:sp>
      <p:sp>
        <p:nvSpPr>
          <p:cNvPr id="32771" name="Rectangle 2"/>
          <p:cNvSpPr>
            <a:spLocks noGrp="1" noChangeArrowheads="1"/>
          </p:cNvSpPr>
          <p:nvPr>
            <p:ph type="title"/>
          </p:nvPr>
        </p:nvSpPr>
        <p:spPr>
          <a:xfrm>
            <a:off x="457200" y="457200"/>
            <a:ext cx="8229600" cy="1066800"/>
          </a:xfrm>
        </p:spPr>
        <p:txBody>
          <a:bodyPr/>
          <a:lstStyle/>
          <a:p>
            <a:pPr eaLnBrk="1" hangingPunct="1"/>
            <a:r>
              <a:rPr lang="en-US" altLang="en-US" smtClean="0"/>
              <a:t>4.5 Precipitate Reactions </a:t>
            </a:r>
          </a:p>
        </p:txBody>
      </p:sp>
      <p:sp>
        <p:nvSpPr>
          <p:cNvPr id="32772" name="Rectangle 3"/>
          <p:cNvSpPr>
            <a:spLocks noGrp="1" noChangeArrowheads="1"/>
          </p:cNvSpPr>
          <p:nvPr>
            <p:ph type="body" idx="1"/>
          </p:nvPr>
        </p:nvSpPr>
        <p:spPr>
          <a:xfrm>
            <a:off x="457200" y="1447800"/>
            <a:ext cx="8229600" cy="4419600"/>
          </a:xfrm>
        </p:spPr>
        <p:txBody>
          <a:bodyPr/>
          <a:lstStyle/>
          <a:p>
            <a:pPr eaLnBrk="1" hangingPunct="1"/>
            <a:r>
              <a:rPr lang="en-US" altLang="en-US" smtClean="0"/>
              <a:t>When two solutions are mixed, an insoluble substance sometimes forms. </a:t>
            </a:r>
          </a:p>
          <a:p>
            <a:pPr eaLnBrk="1" hangingPunct="1"/>
            <a:endParaRPr lang="en-US" altLang="en-US" smtClean="0"/>
          </a:p>
          <a:p>
            <a:pPr eaLnBrk="1" hangingPunct="1"/>
            <a:r>
              <a:rPr lang="en-US" altLang="en-US" smtClean="0"/>
              <a:t>Precipitate: in soluble substance. </a:t>
            </a:r>
          </a:p>
          <a:p>
            <a:pPr eaLnBrk="1" hangingPunct="1"/>
            <a:endParaRPr lang="en-US" altLang="en-US" smtClean="0"/>
          </a:p>
          <a:p>
            <a:pPr eaLnBrk="1" hangingPunct="1"/>
            <a:endParaRPr lang="en-US" altLang="en-US" smtClean="0"/>
          </a:p>
          <a:p>
            <a:pPr eaLnBrk="1" hangingPunct="1"/>
            <a:r>
              <a:rPr lang="en-US" altLang="en-US" smtClean="0"/>
              <a:t>Wkb ch 9/10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5F2B7380-625E-40FA-819C-6F989FB2EF8B}" type="slidenum">
              <a:rPr lang="en-US" altLang="en-US" baseline="0">
                <a:latin typeface="Arial Black" panose="020B0A04020102020204" pitchFamily="34" charset="0"/>
              </a:rPr>
              <a:pPr/>
              <a:t>31</a:t>
            </a:fld>
            <a:endParaRPr lang="en-US" altLang="en-US" baseline="0">
              <a:latin typeface="Arial Black" panose="020B0A04020102020204" pitchFamily="34" charset="0"/>
            </a:endParaRPr>
          </a:p>
        </p:txBody>
      </p:sp>
      <p:sp>
        <p:nvSpPr>
          <p:cNvPr id="33795" name="Rectangle 2"/>
          <p:cNvSpPr>
            <a:spLocks noGrp="1" noChangeArrowheads="1"/>
          </p:cNvSpPr>
          <p:nvPr>
            <p:ph type="title"/>
          </p:nvPr>
        </p:nvSpPr>
        <p:spPr/>
        <p:txBody>
          <a:bodyPr/>
          <a:lstStyle/>
          <a:p>
            <a:pPr eaLnBrk="1" hangingPunct="1"/>
            <a:r>
              <a:rPr lang="en-US" altLang="en-US" smtClean="0"/>
              <a:t>Goal </a:t>
            </a:r>
          </a:p>
        </p:txBody>
      </p:sp>
      <p:sp>
        <p:nvSpPr>
          <p:cNvPr id="33796" name="Rectangle 3"/>
          <p:cNvSpPr>
            <a:spLocks noGrp="1" noChangeArrowheads="1"/>
          </p:cNvSpPr>
          <p:nvPr>
            <p:ph type="body" idx="1"/>
          </p:nvPr>
        </p:nvSpPr>
        <p:spPr/>
        <p:txBody>
          <a:bodyPr/>
          <a:lstStyle/>
          <a:p>
            <a:pPr eaLnBrk="1" hangingPunct="1"/>
            <a:r>
              <a:rPr lang="en-US" altLang="en-US" smtClean="0"/>
              <a:t>Use solubility rules to predict whether a precipitate will form when electrolytic solutions are mixed. </a:t>
            </a:r>
          </a:p>
          <a:p>
            <a:pPr eaLnBrk="1" hangingPunct="1"/>
            <a:r>
              <a:rPr lang="en-US" altLang="en-US" smtClean="0"/>
              <a:t>Hint: find products that have insoluble salt(s). This implies a precipitate reaction.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GB" altLang="en-US" sz="3600" b="1" smtClean="0">
                <a:solidFill>
                  <a:srgbClr val="FF0000"/>
                </a:solidFill>
                <a:latin typeface="Calibri" panose="020F0502020204030204" pitchFamily="34" charset="0"/>
                <a:ea typeface="MS PGothic" panose="020B0600070205080204" pitchFamily="34" charset="-128"/>
                <a:cs typeface="Calibri" panose="020F0502020204030204" pitchFamily="34" charset="0"/>
              </a:rPr>
              <a:t>Figure 4.15 </a:t>
            </a:r>
            <a:r>
              <a:rPr lang="en-GB" altLang="en-US" sz="3600" smtClean="0">
                <a:latin typeface="Calibri" panose="020F0502020204030204" pitchFamily="34" charset="0"/>
                <a:ea typeface="MS PGothic" panose="020B0600070205080204" pitchFamily="34" charset="-128"/>
                <a:cs typeface="Calibri" panose="020F0502020204030204" pitchFamily="34" charset="0"/>
              </a:rPr>
              <a:t>- The Reaction of Aqueous Potassium Chromate and Barium Nitrate</a:t>
            </a:r>
          </a:p>
        </p:txBody>
      </p:sp>
      <p:pic>
        <p:nvPicPr>
          <p:cNvPr id="14339" name="Content Placeholder 3" descr="This illustration depicts the reaction of aqueous potassium chromate with barium nitrate that results in the production of a precipitate. It contains three images of beakers. &#10;The image on the left is labeled (a). It is the molecular-level picture of the mixed solution before any reaction has occurred.&#10;&#10;The image at the center is labeled (b). It is the molecular-level picture of the solution after the reaction has occurred to form solid barium chromate. &#10;&#10;The image on the right is labeled (c). It is a photo of the solution after the reaction has occurred. Solid barium chromate precipitate settles down at the bottom of the beaker. &#10;" title="Figure 4.15 - The Reaction of Aqueous Potassium Chromate and Barium Nitrate"/>
          <p:cNvPicPr>
            <a:picLocks noGrp="1" noChangeAspect="1"/>
          </p:cNvPicPr>
          <p:nvPr>
            <p:ph idx="1"/>
          </p:nvPr>
        </p:nvPicPr>
        <p:blipFill>
          <a:blip r:embed="rId2"/>
          <a:stretch>
            <a:fillRect/>
          </a:stretch>
        </p:blipFill>
        <p:spPr>
          <a:xfrm>
            <a:off x="114300" y="2743200"/>
            <a:ext cx="8851900" cy="3352800"/>
          </a:xfrm>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B62A1C72-6E91-4A44-A095-1BF9C5712467}" type="slidenum">
              <a:rPr lang="en-US" altLang="en-US" baseline="0">
                <a:latin typeface="Arial Black" panose="020B0A04020102020204" pitchFamily="34" charset="0"/>
              </a:rPr>
              <a:pPr/>
              <a:t>33</a:t>
            </a:fld>
            <a:endParaRPr lang="en-US" altLang="en-US" baseline="0">
              <a:latin typeface="Arial Black" panose="020B0A04020102020204" pitchFamily="34" charset="0"/>
            </a:endParaRPr>
          </a:p>
        </p:txBody>
      </p:sp>
      <p:sp>
        <p:nvSpPr>
          <p:cNvPr id="35843" name="Rectangle 2"/>
          <p:cNvSpPr>
            <a:spLocks noGrp="1" noChangeArrowheads="1"/>
          </p:cNvSpPr>
          <p:nvPr>
            <p:ph type="title"/>
          </p:nvPr>
        </p:nvSpPr>
        <p:spPr>
          <a:xfrm>
            <a:off x="533400" y="304800"/>
            <a:ext cx="8229600" cy="762000"/>
          </a:xfrm>
        </p:spPr>
        <p:txBody>
          <a:bodyPr/>
          <a:lstStyle/>
          <a:p>
            <a:pPr eaLnBrk="1" hangingPunct="1"/>
            <a:r>
              <a:rPr lang="en-US" altLang="en-US" sz="4000" smtClean="0"/>
              <a:t>Solubility Rules (memorize) </a:t>
            </a:r>
            <a:br>
              <a:rPr lang="en-US" altLang="en-US" sz="4000" smtClean="0"/>
            </a:br>
            <a:r>
              <a:rPr lang="en-US" altLang="en-US" sz="2200" smtClean="0"/>
              <a:t>also on pg 48 of wkb.</a:t>
            </a:r>
            <a:r>
              <a:rPr lang="en-US" altLang="en-US" sz="1700" smtClean="0"/>
              <a:t> </a:t>
            </a:r>
            <a:endParaRPr lang="en-US" altLang="en-US" sz="4000" smtClean="0"/>
          </a:p>
        </p:txBody>
      </p:sp>
      <p:sp>
        <p:nvSpPr>
          <p:cNvPr id="35844" name="Rectangle 3"/>
          <p:cNvSpPr>
            <a:spLocks noGrp="1" noChangeArrowheads="1"/>
          </p:cNvSpPr>
          <p:nvPr>
            <p:ph type="body" idx="1"/>
          </p:nvPr>
        </p:nvSpPr>
        <p:spPr>
          <a:xfrm>
            <a:off x="304800" y="1524000"/>
            <a:ext cx="8458200" cy="5334000"/>
          </a:xfrm>
        </p:spPr>
        <p:txBody>
          <a:bodyPr/>
          <a:lstStyle/>
          <a:p>
            <a:pPr marL="609600" indent="-609600" eaLnBrk="1" hangingPunct="1">
              <a:lnSpc>
                <a:spcPct val="80000"/>
              </a:lnSpc>
              <a:buFont typeface="Wingdings" panose="05000000000000000000" pitchFamily="2" charset="2"/>
              <a:buNone/>
            </a:pPr>
            <a:r>
              <a:rPr lang="en-US" altLang="en-US" sz="2000" b="1" u="sng" smtClean="0"/>
              <a:t>Solubility Rules (memorize)</a:t>
            </a:r>
            <a:endParaRPr lang="en-US" altLang="en-US" sz="2000" smtClean="0"/>
          </a:p>
          <a:p>
            <a:pPr marL="609600" indent="-609600" eaLnBrk="1" hangingPunct="1">
              <a:lnSpc>
                <a:spcPct val="80000"/>
              </a:lnSpc>
              <a:buFont typeface="Wingdings" panose="05000000000000000000" pitchFamily="2" charset="2"/>
              <a:buNone/>
            </a:pPr>
            <a:r>
              <a:rPr lang="en-US" altLang="en-US" sz="2000" smtClean="0"/>
              <a:t>1. NH</a:t>
            </a:r>
            <a:r>
              <a:rPr lang="en-US" altLang="en-US" sz="2000" baseline="-25000" smtClean="0"/>
              <a:t>4</a:t>
            </a:r>
            <a:r>
              <a:rPr lang="en-US" altLang="en-US" sz="2000" baseline="30000" smtClean="0"/>
              <a:t>+</a:t>
            </a:r>
            <a:r>
              <a:rPr lang="en-US" altLang="en-US" sz="2000" smtClean="0"/>
              <a:t> and alkali metal (group IA) salts are s</a:t>
            </a:r>
            <a:r>
              <a:rPr lang="en-US" altLang="en-US" sz="2000" u="sng" smtClean="0"/>
              <a:t>oluble</a:t>
            </a:r>
            <a:r>
              <a:rPr lang="en-US" altLang="en-US" sz="2000" smtClean="0"/>
              <a:t>. </a:t>
            </a:r>
          </a:p>
          <a:p>
            <a:pPr marL="609600" indent="-609600" eaLnBrk="1" hangingPunct="1">
              <a:lnSpc>
                <a:spcPct val="80000"/>
              </a:lnSpc>
              <a:buFont typeface="Wingdings" panose="05000000000000000000" pitchFamily="2" charset="2"/>
              <a:buNone/>
            </a:pPr>
            <a:endParaRPr lang="en-US" altLang="en-US" sz="2000" smtClean="0"/>
          </a:p>
          <a:p>
            <a:pPr marL="609600" indent="-609600" eaLnBrk="1" hangingPunct="1">
              <a:lnSpc>
                <a:spcPct val="80000"/>
              </a:lnSpc>
              <a:buFont typeface="Wingdings" panose="05000000000000000000" pitchFamily="2" charset="2"/>
              <a:buNone/>
            </a:pPr>
            <a:r>
              <a:rPr lang="en-US" altLang="en-US" sz="2000" smtClean="0"/>
              <a:t>2. Nitrate, NO</a:t>
            </a:r>
            <a:r>
              <a:rPr lang="en-US" altLang="en-US" sz="2000" baseline="-25000" smtClean="0"/>
              <a:t>3</a:t>
            </a:r>
            <a:r>
              <a:rPr lang="en-US" altLang="en-US" sz="2000" baseline="30000" smtClean="0"/>
              <a:t>-</a:t>
            </a:r>
            <a:r>
              <a:rPr lang="en-US" altLang="en-US" sz="2000" smtClean="0"/>
              <a:t>, acetate C</a:t>
            </a:r>
            <a:r>
              <a:rPr lang="en-US" altLang="en-US" sz="2000" baseline="-25000" smtClean="0"/>
              <a:t>2</a:t>
            </a:r>
            <a:r>
              <a:rPr lang="en-US" altLang="en-US" sz="2000" smtClean="0"/>
              <a:t>H</a:t>
            </a:r>
            <a:r>
              <a:rPr lang="en-US" altLang="en-US" sz="2000" baseline="-25000" smtClean="0"/>
              <a:t>3</a:t>
            </a:r>
            <a:r>
              <a:rPr lang="en-US" altLang="en-US" sz="2000" smtClean="0"/>
              <a:t>O</a:t>
            </a:r>
            <a:r>
              <a:rPr lang="en-US" altLang="en-US" sz="2000" baseline="-25000" smtClean="0"/>
              <a:t>2</a:t>
            </a:r>
            <a:r>
              <a:rPr lang="en-US" altLang="en-US" sz="2000" baseline="30000" smtClean="0"/>
              <a:t>-</a:t>
            </a:r>
            <a:r>
              <a:rPr lang="en-US" altLang="en-US" sz="2000" smtClean="0"/>
              <a:t>, chlorate, ClO</a:t>
            </a:r>
            <a:r>
              <a:rPr lang="en-US" altLang="en-US" sz="2000" baseline="-25000" smtClean="0"/>
              <a:t>3</a:t>
            </a:r>
            <a:r>
              <a:rPr lang="en-US" altLang="en-US" sz="2000" baseline="30000" smtClean="0"/>
              <a:t>-</a:t>
            </a:r>
            <a:r>
              <a:rPr lang="en-US" altLang="en-US" sz="2000" smtClean="0"/>
              <a:t>, perchlorate ClO</a:t>
            </a:r>
            <a:r>
              <a:rPr lang="en-US" altLang="en-US" sz="2000" baseline="-25000" smtClean="0"/>
              <a:t>4</a:t>
            </a:r>
            <a:r>
              <a:rPr lang="en-US" altLang="en-US" sz="2000" baseline="30000" smtClean="0"/>
              <a:t>-</a:t>
            </a:r>
            <a:r>
              <a:rPr lang="en-US" altLang="en-US" sz="2000" smtClean="0"/>
              <a:t>, salts are </a:t>
            </a:r>
            <a:r>
              <a:rPr lang="en-US" altLang="en-US" sz="2000" u="sng" smtClean="0"/>
              <a:t>soluble</a:t>
            </a:r>
            <a:r>
              <a:rPr lang="en-US" altLang="en-US" sz="2000" smtClean="0"/>
              <a:t>.</a:t>
            </a:r>
          </a:p>
          <a:p>
            <a:pPr marL="609600" indent="-609600" eaLnBrk="1" hangingPunct="1">
              <a:lnSpc>
                <a:spcPct val="80000"/>
              </a:lnSpc>
              <a:buFont typeface="Wingdings" panose="05000000000000000000" pitchFamily="2" charset="2"/>
              <a:buNone/>
            </a:pPr>
            <a:r>
              <a:rPr lang="en-US" altLang="en-US" sz="2000" smtClean="0"/>
              <a:t>3. Chloride, Cl</a:t>
            </a:r>
            <a:r>
              <a:rPr lang="en-US" altLang="en-US" sz="2000" baseline="30000" smtClean="0"/>
              <a:t>-</a:t>
            </a:r>
            <a:r>
              <a:rPr lang="en-US" altLang="en-US" sz="2000" smtClean="0"/>
              <a:t>, bromide, Br</a:t>
            </a:r>
            <a:r>
              <a:rPr lang="en-US" altLang="en-US" sz="2000" baseline="30000" smtClean="0"/>
              <a:t>-</a:t>
            </a:r>
            <a:r>
              <a:rPr lang="en-US" altLang="en-US" sz="2000" smtClean="0"/>
              <a:t>,iodide, I</a:t>
            </a:r>
            <a:r>
              <a:rPr lang="en-US" altLang="en-US" sz="2000" baseline="30000" smtClean="0"/>
              <a:t>-</a:t>
            </a:r>
            <a:r>
              <a:rPr lang="en-US" altLang="en-US" sz="2000" smtClean="0"/>
              <a:t>, salts are </a:t>
            </a:r>
            <a:r>
              <a:rPr lang="en-US" altLang="en-US" sz="2000" u="sng" smtClean="0"/>
              <a:t>soluble</a:t>
            </a:r>
            <a:r>
              <a:rPr lang="en-US" altLang="en-US" sz="2000" smtClean="0"/>
              <a:t>. </a:t>
            </a:r>
            <a:endParaRPr lang="en-US" altLang="en-US" sz="2000" u="sng" smtClean="0"/>
          </a:p>
          <a:p>
            <a:pPr marL="609600" indent="-609600" eaLnBrk="1" hangingPunct="1">
              <a:lnSpc>
                <a:spcPct val="80000"/>
              </a:lnSpc>
              <a:buFont typeface="Wingdings" panose="05000000000000000000" pitchFamily="2" charset="2"/>
              <a:buNone/>
            </a:pPr>
            <a:r>
              <a:rPr lang="en-US" altLang="en-US" sz="2000" u="sng" smtClean="0"/>
              <a:t>EXCEPT: </a:t>
            </a:r>
            <a:r>
              <a:rPr lang="en-US" altLang="en-US" sz="2000" smtClean="0"/>
              <a:t>Ag</a:t>
            </a:r>
            <a:r>
              <a:rPr lang="en-US" altLang="en-US" sz="2000" baseline="30000" smtClean="0"/>
              <a:t>+</a:t>
            </a:r>
            <a:r>
              <a:rPr lang="en-US" altLang="en-US" sz="2000" smtClean="0"/>
              <a:t>, Hg</a:t>
            </a:r>
            <a:r>
              <a:rPr lang="en-US" altLang="en-US" sz="2000" baseline="-25000" smtClean="0"/>
              <a:t>2</a:t>
            </a:r>
            <a:r>
              <a:rPr lang="en-US" altLang="en-US" sz="2000" baseline="30000" smtClean="0"/>
              <a:t>2+</a:t>
            </a:r>
            <a:r>
              <a:rPr lang="en-US" altLang="en-US" sz="2000" smtClean="0"/>
              <a:t>, Pb</a:t>
            </a:r>
            <a:r>
              <a:rPr lang="en-US" altLang="en-US" sz="2000" baseline="30000" smtClean="0"/>
              <a:t>2</a:t>
            </a:r>
            <a:r>
              <a:rPr lang="en-US" altLang="en-US" sz="2000" smtClean="0"/>
              <a:t>+     (AgBr, Hg</a:t>
            </a:r>
            <a:r>
              <a:rPr lang="en-US" altLang="en-US" sz="2000" baseline="-25000" smtClean="0"/>
              <a:t>2</a:t>
            </a:r>
            <a:r>
              <a:rPr lang="en-US" altLang="en-US" sz="2000" smtClean="0"/>
              <a:t>I</a:t>
            </a:r>
            <a:r>
              <a:rPr lang="en-US" altLang="en-US" sz="2000" baseline="-25000" smtClean="0"/>
              <a:t>2</a:t>
            </a:r>
            <a:r>
              <a:rPr lang="en-US" altLang="en-US" sz="2000" smtClean="0"/>
              <a:t>, PbCl</a:t>
            </a:r>
            <a:r>
              <a:rPr lang="en-US" altLang="en-US" sz="2000" baseline="-25000" smtClean="0"/>
              <a:t>2</a:t>
            </a:r>
            <a:r>
              <a:rPr lang="en-US" altLang="en-US" sz="2000" smtClean="0"/>
              <a:t>)</a:t>
            </a:r>
          </a:p>
          <a:p>
            <a:pPr marL="609600" indent="-609600" eaLnBrk="1" hangingPunct="1">
              <a:lnSpc>
                <a:spcPct val="80000"/>
              </a:lnSpc>
              <a:buFont typeface="Wingdings" panose="05000000000000000000" pitchFamily="2" charset="2"/>
              <a:buNone/>
            </a:pPr>
            <a:endParaRPr lang="en-US" altLang="en-US" sz="2000" smtClean="0"/>
          </a:p>
          <a:p>
            <a:pPr marL="609600" indent="-609600" eaLnBrk="1" hangingPunct="1">
              <a:lnSpc>
                <a:spcPct val="80000"/>
              </a:lnSpc>
              <a:buFont typeface="Wingdings" panose="05000000000000000000" pitchFamily="2" charset="2"/>
              <a:buNone/>
            </a:pPr>
            <a:r>
              <a:rPr lang="en-US" altLang="en-US" sz="2000" smtClean="0"/>
              <a:t>4. Sulfate, SO</a:t>
            </a:r>
            <a:r>
              <a:rPr lang="en-US" altLang="en-US" sz="2000" baseline="-25000" smtClean="0"/>
              <a:t>4</a:t>
            </a:r>
            <a:r>
              <a:rPr lang="en-US" altLang="en-US" sz="2000" baseline="30000" smtClean="0"/>
              <a:t>2-</a:t>
            </a:r>
            <a:r>
              <a:rPr lang="en-US" altLang="en-US" sz="2000" smtClean="0"/>
              <a:t> , salts are </a:t>
            </a:r>
            <a:r>
              <a:rPr lang="en-US" altLang="en-US" sz="2000" u="sng" smtClean="0"/>
              <a:t>soluble</a:t>
            </a:r>
            <a:r>
              <a:rPr lang="en-US" altLang="en-US" sz="2000" smtClean="0"/>
              <a:t>. </a:t>
            </a:r>
            <a:endParaRPr lang="en-US" altLang="en-US" sz="2000" u="sng" smtClean="0"/>
          </a:p>
          <a:p>
            <a:pPr marL="609600" indent="-609600" eaLnBrk="1" hangingPunct="1">
              <a:lnSpc>
                <a:spcPct val="80000"/>
              </a:lnSpc>
              <a:buFont typeface="Wingdings" panose="05000000000000000000" pitchFamily="2" charset="2"/>
              <a:buNone/>
            </a:pPr>
            <a:r>
              <a:rPr lang="en-US" altLang="en-US" sz="2000" u="sng" smtClean="0"/>
              <a:t>EXCEPT: </a:t>
            </a:r>
            <a:r>
              <a:rPr lang="en-US" altLang="en-US" sz="2000" smtClean="0"/>
              <a:t>PbSO</a:t>
            </a:r>
            <a:r>
              <a:rPr lang="en-US" altLang="en-US" sz="2000" baseline="-25000" smtClean="0"/>
              <a:t>4</a:t>
            </a:r>
            <a:r>
              <a:rPr lang="en-US" altLang="en-US" sz="2000" smtClean="0"/>
              <a:t>, HgSO</a:t>
            </a:r>
            <a:r>
              <a:rPr lang="en-US" altLang="en-US" sz="2000" baseline="-25000" smtClean="0"/>
              <a:t>4</a:t>
            </a:r>
            <a:r>
              <a:rPr lang="en-US" altLang="en-US" sz="2000" smtClean="0"/>
              <a:t>, CaSO</a:t>
            </a:r>
            <a:r>
              <a:rPr lang="en-US" altLang="en-US" sz="2000" baseline="-25000" smtClean="0"/>
              <a:t>4</a:t>
            </a:r>
            <a:r>
              <a:rPr lang="en-US" altLang="en-US" sz="2000" smtClean="0"/>
              <a:t>, BaSO</a:t>
            </a:r>
            <a:r>
              <a:rPr lang="en-US" altLang="en-US" sz="2000" baseline="-25000" smtClean="0"/>
              <a:t>4</a:t>
            </a:r>
            <a:r>
              <a:rPr lang="en-US" altLang="en-US" sz="2000" smtClean="0"/>
              <a:t>, AgSO</a:t>
            </a:r>
            <a:r>
              <a:rPr lang="en-US" altLang="en-US" sz="2000" baseline="-25000" smtClean="0"/>
              <a:t>4</a:t>
            </a:r>
            <a:r>
              <a:rPr lang="en-US" altLang="en-US" sz="2000" smtClean="0"/>
              <a:t>, SrSO</a:t>
            </a:r>
            <a:r>
              <a:rPr lang="en-US" altLang="en-US" sz="2000" baseline="-25000" smtClean="0"/>
              <a:t>4</a:t>
            </a:r>
          </a:p>
          <a:p>
            <a:pPr marL="609600" indent="-609600" eaLnBrk="1" hangingPunct="1">
              <a:lnSpc>
                <a:spcPct val="80000"/>
              </a:lnSpc>
              <a:buFont typeface="Wingdings" panose="05000000000000000000" pitchFamily="2" charset="2"/>
              <a:buNone/>
            </a:pPr>
            <a:endParaRPr lang="en-US" altLang="en-US" sz="2000" smtClean="0"/>
          </a:p>
          <a:p>
            <a:pPr marL="609600" indent="-609600" eaLnBrk="1" hangingPunct="1">
              <a:lnSpc>
                <a:spcPct val="80000"/>
              </a:lnSpc>
              <a:buFont typeface="Wingdings" panose="05000000000000000000" pitchFamily="2" charset="2"/>
              <a:buNone/>
            </a:pPr>
            <a:r>
              <a:rPr lang="en-US" altLang="en-US" sz="2000" smtClean="0"/>
              <a:t>5. Most Hydroxide, OH- ,salts are insoluble. </a:t>
            </a:r>
          </a:p>
          <a:p>
            <a:pPr marL="609600" indent="-609600" eaLnBrk="1" hangingPunct="1">
              <a:lnSpc>
                <a:spcPct val="80000"/>
              </a:lnSpc>
              <a:buFont typeface="Wingdings" panose="05000000000000000000" pitchFamily="2" charset="2"/>
              <a:buNone/>
            </a:pPr>
            <a:r>
              <a:rPr lang="en-US" altLang="en-US" sz="2000" smtClean="0"/>
              <a:t>Hydroxide salts of Group I elements are </a:t>
            </a:r>
            <a:r>
              <a:rPr lang="en-US" altLang="en-US" sz="2000" u="sng" smtClean="0"/>
              <a:t>soluble</a:t>
            </a:r>
            <a:r>
              <a:rPr lang="en-US" altLang="en-US" sz="2000" smtClean="0"/>
              <a:t> (Li, Na, K, Rb, Cs, Fr).</a:t>
            </a:r>
          </a:p>
          <a:p>
            <a:pPr marL="609600" indent="-609600" eaLnBrk="1" hangingPunct="1">
              <a:lnSpc>
                <a:spcPct val="80000"/>
              </a:lnSpc>
              <a:buFont typeface="Wingdings" panose="05000000000000000000" pitchFamily="2" charset="2"/>
              <a:buNone/>
            </a:pPr>
            <a:r>
              <a:rPr lang="en-US" altLang="en-US" sz="2000" smtClean="0"/>
              <a:t>Hydroxide salts of Group II elements (Ca, Sr, and Ba) are slightly </a:t>
            </a:r>
            <a:r>
              <a:rPr lang="en-US" altLang="en-US" sz="2000" u="sng" smtClean="0"/>
              <a:t>soluble</a:t>
            </a:r>
            <a:r>
              <a:rPr lang="en-US" altLang="en-US" sz="2000" smtClean="0"/>
              <a:t>.</a:t>
            </a:r>
          </a:p>
          <a:p>
            <a:pPr marL="609600" indent="-609600" eaLnBrk="1" hangingPunct="1">
              <a:lnSpc>
                <a:spcPct val="80000"/>
              </a:lnSpc>
              <a:buFont typeface="Wingdings" panose="05000000000000000000" pitchFamily="2" charset="2"/>
              <a:buNone/>
            </a:pPr>
            <a:r>
              <a:rPr lang="en-US" altLang="en-US" sz="2000" smtClean="0"/>
              <a:t>Hydroxide salts of transition metals and Al</a:t>
            </a:r>
            <a:r>
              <a:rPr lang="en-US" altLang="en-US" sz="2000" baseline="30000" smtClean="0"/>
              <a:t>3+</a:t>
            </a:r>
            <a:r>
              <a:rPr lang="en-US" altLang="en-US" sz="2000" smtClean="0"/>
              <a:t> are </a:t>
            </a:r>
            <a:r>
              <a:rPr lang="en-US" altLang="en-US" sz="2000" u="sng" smtClean="0"/>
              <a:t>insoluble</a:t>
            </a:r>
            <a:r>
              <a:rPr lang="en-US" altLang="en-US" sz="2000" smtClean="0"/>
              <a:t>. Thus, Fe(OH)</a:t>
            </a:r>
            <a:r>
              <a:rPr lang="en-US" altLang="en-US" sz="2000" baseline="-25000" smtClean="0"/>
              <a:t>3</a:t>
            </a:r>
            <a:r>
              <a:rPr lang="en-US" altLang="en-US" sz="2000" smtClean="0"/>
              <a:t>, Al(OH)</a:t>
            </a:r>
            <a:r>
              <a:rPr lang="en-US" altLang="en-US" sz="2000" baseline="-25000" smtClean="0"/>
              <a:t>3</a:t>
            </a:r>
            <a:r>
              <a:rPr lang="en-US" altLang="en-US" sz="2000" smtClean="0"/>
              <a:t>, Co(OH)</a:t>
            </a:r>
            <a:r>
              <a:rPr lang="en-US" altLang="en-US" sz="2000" baseline="-25000" smtClean="0"/>
              <a:t>2</a:t>
            </a:r>
            <a:r>
              <a:rPr lang="en-US" altLang="en-US" sz="2000" smtClean="0"/>
              <a:t> are not soluble. </a:t>
            </a:r>
            <a:r>
              <a:rPr lang="en-US" altLang="en-US" sz="1600" smtClean="0"/>
              <a:t>      </a:t>
            </a:r>
          </a:p>
          <a:p>
            <a:pPr marL="609600" indent="-609600" eaLnBrk="1" hangingPunct="1">
              <a:lnSpc>
                <a:spcPct val="80000"/>
              </a:lnSpc>
              <a:buFont typeface="Wingdings" panose="05000000000000000000" pitchFamily="2" charset="2"/>
              <a:buNone/>
            </a:pPr>
            <a:endParaRPr lang="en-US" altLang="en-US" sz="160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8C7F575A-AD7A-4363-949C-D827A4547E8B}" type="slidenum">
              <a:rPr lang="en-US" altLang="en-US" baseline="0">
                <a:latin typeface="Arial Black" panose="020B0A04020102020204" pitchFamily="34" charset="0"/>
              </a:rPr>
              <a:pPr/>
              <a:t>34</a:t>
            </a:fld>
            <a:endParaRPr lang="en-US" altLang="en-US" baseline="0">
              <a:latin typeface="Arial Black" panose="020B0A04020102020204" pitchFamily="34" charset="0"/>
            </a:endParaRPr>
          </a:p>
        </p:txBody>
      </p:sp>
      <p:sp>
        <p:nvSpPr>
          <p:cNvPr id="36867" name="Rectangle 2"/>
          <p:cNvSpPr>
            <a:spLocks noGrp="1" noChangeArrowheads="1"/>
          </p:cNvSpPr>
          <p:nvPr>
            <p:ph type="title"/>
          </p:nvPr>
        </p:nvSpPr>
        <p:spPr/>
        <p:txBody>
          <a:bodyPr/>
          <a:lstStyle/>
          <a:p>
            <a:pPr eaLnBrk="1" hangingPunct="1"/>
            <a:r>
              <a:rPr lang="en-US" altLang="en-US" smtClean="0"/>
              <a:t>Formation of gases </a:t>
            </a:r>
          </a:p>
        </p:txBody>
      </p:sp>
      <p:sp>
        <p:nvSpPr>
          <p:cNvPr id="36868" name="Rectangle 3"/>
          <p:cNvSpPr>
            <a:spLocks noGrp="1" noChangeArrowheads="1"/>
          </p:cNvSpPr>
          <p:nvPr>
            <p:ph type="body" sz="half" idx="1"/>
          </p:nvPr>
        </p:nvSpPr>
        <p:spPr>
          <a:xfrm>
            <a:off x="609600" y="1752600"/>
            <a:ext cx="7696200" cy="4191000"/>
          </a:xfrm>
        </p:spPr>
        <p:txBody>
          <a:bodyPr/>
          <a:lstStyle/>
          <a:p>
            <a:pPr algn="ctr" eaLnBrk="1" hangingPunct="1">
              <a:lnSpc>
                <a:spcPct val="125000"/>
              </a:lnSpc>
              <a:buFont typeface="Wingdings" panose="05000000000000000000" pitchFamily="2" charset="2"/>
              <a:buNone/>
            </a:pPr>
            <a:r>
              <a:rPr lang="en-US" altLang="en-US" sz="2800" smtClean="0"/>
              <a:t>Common gases formed in double replacement (metathesis) rxns are shown in the table (next slide) these reactions WILL appear pn the AP test! SO memorize these 4 gases! </a:t>
            </a:r>
          </a:p>
          <a:p>
            <a:pPr eaLnBrk="1" hangingPunct="1">
              <a:buFont typeface="Wingdings" panose="05000000000000000000" pitchFamily="2" charset="2"/>
              <a:buNone/>
            </a:pPr>
            <a:endParaRPr lang="en-US" altLang="en-US" sz="2800" smtClean="0"/>
          </a:p>
          <a:p>
            <a:pPr eaLnBrk="1" hangingPunct="1">
              <a:buFont typeface="Wingdings" panose="05000000000000000000" pitchFamily="2" charset="2"/>
              <a:buNone/>
            </a:pPr>
            <a:endParaRPr lang="en-US" altLang="en-US" sz="28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2"/>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0D338BEC-164A-404E-A4F4-792933842728}" type="slidenum">
              <a:rPr lang="en-US" altLang="en-US" baseline="0">
                <a:latin typeface="Arial Black" panose="020B0A04020102020204" pitchFamily="34" charset="0"/>
              </a:rPr>
              <a:pPr/>
              <a:t>35</a:t>
            </a:fld>
            <a:endParaRPr lang="en-US" altLang="en-US" baseline="0">
              <a:latin typeface="Arial Black" panose="020B0A04020102020204" pitchFamily="34" charset="0"/>
            </a:endParaRPr>
          </a:p>
        </p:txBody>
      </p:sp>
      <p:graphicFrame>
        <p:nvGraphicFramePr>
          <p:cNvPr id="104472" name="Group 24"/>
          <p:cNvGraphicFramePr>
            <a:graphicFrameLocks noGrp="1"/>
          </p:cNvGraphicFramePr>
          <p:nvPr/>
        </p:nvGraphicFramePr>
        <p:xfrm>
          <a:off x="685800" y="609600"/>
          <a:ext cx="8077200" cy="5999163"/>
        </p:xfrm>
        <a:graphic>
          <a:graphicData uri="http://schemas.openxmlformats.org/drawingml/2006/table">
            <a:tbl>
              <a:tblPr/>
              <a:tblGrid>
                <a:gridCol w="1752600">
                  <a:extLst>
                    <a:ext uri="{9D8B030D-6E8A-4147-A177-3AD203B41FA5}">
                      <a16:colId xmlns:a16="http://schemas.microsoft.com/office/drawing/2014/main" val="776031260"/>
                    </a:ext>
                  </a:extLst>
                </a:gridCol>
                <a:gridCol w="6324600">
                  <a:extLst>
                    <a:ext uri="{9D8B030D-6E8A-4147-A177-3AD203B41FA5}">
                      <a16:colId xmlns:a16="http://schemas.microsoft.com/office/drawing/2014/main" val="1887400034"/>
                    </a:ext>
                  </a:extLst>
                </a:gridCol>
              </a:tblGrid>
              <a:tr h="1542468">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H</a:t>
                      </a:r>
                      <a:r>
                        <a:rPr kumimoji="0" lang="en-US" altLang="en-US" sz="2800" b="0" i="0" u="none" strike="noStrike" cap="none" normalizeH="0" baseline="-25000" smtClean="0">
                          <a:ln>
                            <a:noFill/>
                          </a:ln>
                          <a:solidFill>
                            <a:schemeClr val="tx1"/>
                          </a:solidFill>
                          <a:effectLst/>
                          <a:latin typeface="Arial" panose="020B0604020202020204" pitchFamily="34" charset="0"/>
                        </a:rPr>
                        <a:t>2</a:t>
                      </a:r>
                      <a:r>
                        <a:rPr kumimoji="0" lang="en-US" altLang="en-US" sz="2800" b="0" i="0" u="none" strike="noStrike" cap="none" normalizeH="0" baseline="0" smtClean="0">
                          <a:ln>
                            <a:noFill/>
                          </a:ln>
                          <a:solidFill>
                            <a:schemeClr val="tx1"/>
                          </a:solidFill>
                          <a:effectLst/>
                          <a:latin typeface="Arial" panose="020B0604020202020204" pitchFamily="34" charset="0"/>
                        </a:rPr>
                        <a:t>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Any sulfide salt (s</a:t>
                      </a:r>
                      <a:r>
                        <a:rPr kumimoji="0" lang="en-US" altLang="en-US" sz="2800" b="0" i="0" u="none" strike="noStrike" cap="none" normalizeH="0" baseline="30000" smtClean="0">
                          <a:ln>
                            <a:noFill/>
                          </a:ln>
                          <a:solidFill>
                            <a:schemeClr val="tx1"/>
                          </a:solidFill>
                          <a:effectLst/>
                          <a:latin typeface="Arial" panose="020B0604020202020204" pitchFamily="34" charset="0"/>
                        </a:rPr>
                        <a:t>2-</a:t>
                      </a:r>
                      <a:r>
                        <a:rPr kumimoji="0" lang="en-US" altLang="en-US" sz="2800" b="0" i="0" u="none" strike="noStrike" cap="none" normalizeH="0" baseline="0" smtClean="0">
                          <a:ln>
                            <a:noFill/>
                          </a:ln>
                          <a:solidFill>
                            <a:schemeClr val="tx1"/>
                          </a:solidFill>
                          <a:effectLst/>
                          <a:latin typeface="Arial" panose="020B0604020202020204" pitchFamily="34" charset="0"/>
                        </a:rPr>
                        <a:t>)</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plus an acid form: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H</a:t>
                      </a:r>
                      <a:r>
                        <a:rPr kumimoji="0" lang="en-US" altLang="en-US" sz="2800" b="0" i="0" u="none" strike="noStrike" cap="none" normalizeH="0" baseline="-25000" smtClean="0">
                          <a:ln>
                            <a:noFill/>
                          </a:ln>
                          <a:solidFill>
                            <a:schemeClr val="tx1"/>
                          </a:solidFill>
                          <a:effectLst/>
                          <a:latin typeface="Arial" panose="020B0604020202020204" pitchFamily="34" charset="0"/>
                        </a:rPr>
                        <a:t>2</a:t>
                      </a:r>
                      <a:r>
                        <a:rPr kumimoji="0" lang="en-US" altLang="en-US" sz="2800" b="0" i="0" u="none" strike="noStrike" cap="none" normalizeH="0" baseline="0" smtClean="0">
                          <a:ln>
                            <a:noFill/>
                          </a:ln>
                          <a:solidFill>
                            <a:schemeClr val="tx1"/>
                          </a:solidFill>
                          <a:effectLst/>
                          <a:latin typeface="Arial" panose="020B0604020202020204" pitchFamily="34" charset="0"/>
                        </a:rPr>
                        <a:t>S + salt</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65246780"/>
                  </a:ext>
                </a:extLst>
              </a:tr>
              <a:tr h="1030344">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CO</a:t>
                      </a:r>
                      <a:r>
                        <a:rPr kumimoji="0" lang="en-US" altLang="en-US" sz="2800" b="0" i="0" u="none" strike="noStrike" cap="none" normalizeH="0" baseline="-25000" smtClean="0">
                          <a:ln>
                            <a:noFill/>
                          </a:ln>
                          <a:solidFill>
                            <a:schemeClr val="tx1"/>
                          </a:solidFill>
                          <a:effectLst/>
                          <a:latin typeface="Arial" panose="020B0604020202020204" pitchFamily="34" charset="0"/>
                        </a:rPr>
                        <a:t>2</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Any carbonate (CO</a:t>
                      </a:r>
                      <a:r>
                        <a:rPr kumimoji="0" lang="en-US" altLang="en-US" sz="2800" b="0" i="0" u="none" strike="noStrike" cap="none" normalizeH="0" baseline="-25000" smtClean="0">
                          <a:ln>
                            <a:noFill/>
                          </a:ln>
                          <a:solidFill>
                            <a:schemeClr val="tx1"/>
                          </a:solidFill>
                          <a:effectLst/>
                          <a:latin typeface="Arial" panose="020B0604020202020204" pitchFamily="34" charset="0"/>
                        </a:rPr>
                        <a:t>3</a:t>
                      </a:r>
                      <a:r>
                        <a:rPr kumimoji="0" lang="en-US" altLang="en-US" sz="2800" b="0" i="0" u="none" strike="noStrike" cap="none" normalizeH="0" baseline="30000" smtClean="0">
                          <a:ln>
                            <a:noFill/>
                          </a:ln>
                          <a:solidFill>
                            <a:schemeClr val="tx1"/>
                          </a:solidFill>
                          <a:effectLst/>
                          <a:latin typeface="Arial" panose="020B0604020202020204" pitchFamily="34" charset="0"/>
                        </a:rPr>
                        <a:t>2-</a:t>
                      </a:r>
                      <a:r>
                        <a:rPr kumimoji="0" lang="en-US" altLang="en-US" sz="2800" b="0" i="0" u="none" strike="noStrike" cap="none" normalizeH="0" baseline="0" smtClean="0">
                          <a:ln>
                            <a:noFill/>
                          </a:ln>
                          <a:solidFill>
                            <a:schemeClr val="tx1"/>
                          </a:solidFill>
                          <a:effectLst/>
                          <a:latin typeface="Arial" panose="020B0604020202020204" pitchFamily="34" charset="0"/>
                        </a:rPr>
                        <a:t>) + acid form:</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 CO</a:t>
                      </a:r>
                      <a:r>
                        <a:rPr kumimoji="0" lang="en-US" altLang="en-US" sz="2800" b="0" i="0" u="none" strike="noStrike" cap="none" normalizeH="0" baseline="-25000" smtClean="0">
                          <a:ln>
                            <a:noFill/>
                          </a:ln>
                          <a:solidFill>
                            <a:schemeClr val="tx1"/>
                          </a:solidFill>
                          <a:effectLst/>
                          <a:latin typeface="Arial" panose="020B0604020202020204" pitchFamily="34" charset="0"/>
                        </a:rPr>
                        <a:t>2</a:t>
                      </a:r>
                      <a:r>
                        <a:rPr kumimoji="0" lang="en-US" altLang="en-US" sz="2800" b="0" i="0" u="none" strike="noStrike" cap="none" normalizeH="0" baseline="0" smtClean="0">
                          <a:ln>
                            <a:noFill/>
                          </a:ln>
                          <a:solidFill>
                            <a:schemeClr val="tx1"/>
                          </a:solidFill>
                          <a:effectLst/>
                          <a:latin typeface="Arial" panose="020B0604020202020204" pitchFamily="34" charset="0"/>
                        </a:rPr>
                        <a:t> + HOH + salt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780880"/>
                  </a:ext>
                </a:extLst>
              </a:tr>
              <a:tr h="1542468">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SO</a:t>
                      </a:r>
                      <a:r>
                        <a:rPr kumimoji="0" lang="en-US" altLang="en-US" sz="2800" b="0" i="0" u="none" strike="noStrike" cap="none" normalizeH="0" baseline="-25000" smtClean="0">
                          <a:ln>
                            <a:noFill/>
                          </a:ln>
                          <a:solidFill>
                            <a:schemeClr val="tx1"/>
                          </a:solidFill>
                          <a:effectLst/>
                          <a:latin typeface="Arial" panose="020B0604020202020204" pitchFamily="34" charset="0"/>
                        </a:rPr>
                        <a:t>2</a:t>
                      </a: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Any sulfite (SO</a:t>
                      </a:r>
                      <a:r>
                        <a:rPr kumimoji="0" lang="en-US" altLang="en-US" sz="2800" b="0" i="0" u="none" strike="noStrike" cap="none" normalizeH="0" baseline="-25000" smtClean="0">
                          <a:ln>
                            <a:noFill/>
                          </a:ln>
                          <a:solidFill>
                            <a:schemeClr val="tx1"/>
                          </a:solidFill>
                          <a:effectLst/>
                          <a:latin typeface="Arial" panose="020B0604020202020204" pitchFamily="34" charset="0"/>
                        </a:rPr>
                        <a:t>3</a:t>
                      </a:r>
                      <a:r>
                        <a:rPr kumimoji="0" lang="en-US" altLang="en-US" sz="2800" b="0" i="0" u="none" strike="noStrike" cap="none" normalizeH="0" baseline="30000" smtClean="0">
                          <a:ln>
                            <a:noFill/>
                          </a:ln>
                          <a:solidFill>
                            <a:schemeClr val="tx1"/>
                          </a:solidFill>
                          <a:effectLst/>
                          <a:latin typeface="Arial" panose="020B0604020202020204" pitchFamily="34" charset="0"/>
                        </a:rPr>
                        <a:t>2-</a:t>
                      </a:r>
                      <a:r>
                        <a:rPr kumimoji="0" lang="en-US" altLang="en-US" sz="2800" b="0" i="0" u="none" strike="noStrike" cap="none" normalizeH="0" baseline="0" smtClean="0">
                          <a:ln>
                            <a:noFill/>
                          </a:ln>
                          <a:solidFill>
                            <a:schemeClr val="tx1"/>
                          </a:solidFill>
                          <a:effectLst/>
                          <a:latin typeface="Arial" panose="020B0604020202020204" pitchFamily="34" charset="0"/>
                        </a:rPr>
                        <a:t>) + acid form:</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SO</a:t>
                      </a:r>
                      <a:r>
                        <a:rPr kumimoji="0" lang="en-US" altLang="en-US" sz="2800" b="0" i="0" u="none" strike="noStrike" cap="none" normalizeH="0" baseline="-25000" smtClean="0">
                          <a:ln>
                            <a:noFill/>
                          </a:ln>
                          <a:solidFill>
                            <a:schemeClr val="tx1"/>
                          </a:solidFill>
                          <a:effectLst/>
                          <a:latin typeface="Arial" panose="020B0604020202020204" pitchFamily="34" charset="0"/>
                        </a:rPr>
                        <a:t>2</a:t>
                      </a:r>
                      <a:r>
                        <a:rPr kumimoji="0" lang="en-US" altLang="en-US" sz="2800" b="0" i="0" u="none" strike="noStrike" cap="none" normalizeH="0" baseline="0" smtClean="0">
                          <a:ln>
                            <a:noFill/>
                          </a:ln>
                          <a:solidFill>
                            <a:schemeClr val="tx1"/>
                          </a:solidFill>
                          <a:effectLst/>
                          <a:latin typeface="Arial" panose="020B0604020202020204" pitchFamily="34" charset="0"/>
                        </a:rPr>
                        <a:t> + HOH + salt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38117286"/>
                  </a:ext>
                </a:extLst>
              </a:tr>
              <a:tr h="1883884">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NH</a:t>
                      </a:r>
                      <a:r>
                        <a:rPr kumimoji="0" lang="en-US" altLang="en-US" sz="2800" b="0" i="0" u="none" strike="noStrike" cap="none" normalizeH="0" baseline="-25000" smtClean="0">
                          <a:ln>
                            <a:noFill/>
                          </a:ln>
                          <a:solidFill>
                            <a:schemeClr val="tx1"/>
                          </a:solidFill>
                          <a:effectLst/>
                          <a:latin typeface="Arial" panose="020B0604020202020204" pitchFamily="34" charset="0"/>
                        </a:rPr>
                        <a:t>3</a:t>
                      </a: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Any ammonium salt (NH</a:t>
                      </a:r>
                      <a:r>
                        <a:rPr kumimoji="0" lang="en-US" altLang="en-US" sz="2800" b="0" i="0" u="none" strike="noStrike" cap="none" normalizeH="0" baseline="-25000" smtClean="0">
                          <a:ln>
                            <a:noFill/>
                          </a:ln>
                          <a:solidFill>
                            <a:schemeClr val="tx1"/>
                          </a:solidFill>
                          <a:effectLst/>
                          <a:latin typeface="Arial" panose="020B0604020202020204" pitchFamily="34" charset="0"/>
                        </a:rPr>
                        <a:t>4</a:t>
                      </a:r>
                      <a:r>
                        <a:rPr kumimoji="0" lang="en-US" altLang="en-US" sz="2800" b="0" i="0" u="none" strike="noStrike" cap="none" normalizeH="0" baseline="30000" smtClean="0">
                          <a:ln>
                            <a:noFill/>
                          </a:ln>
                          <a:solidFill>
                            <a:schemeClr val="tx1"/>
                          </a:solidFill>
                          <a:effectLst/>
                          <a:latin typeface="Arial" panose="020B0604020202020204" pitchFamily="34" charset="0"/>
                        </a:rPr>
                        <a:t>+</a:t>
                      </a:r>
                      <a:r>
                        <a:rPr kumimoji="0" lang="en-US" altLang="en-US" sz="2800" b="0" i="0" u="none" strike="noStrike" cap="none" normalizeH="0" baseline="0" smtClean="0">
                          <a:ln>
                            <a:noFill/>
                          </a:ln>
                          <a:solidFill>
                            <a:schemeClr val="tx1"/>
                          </a:solidFill>
                          <a:effectLst/>
                          <a:latin typeface="Arial" panose="020B0604020202020204" pitchFamily="34" charset="0"/>
                        </a:rPr>
                        <a:t> + any soluble strong hydroxide react with heating to form: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NH</a:t>
                      </a:r>
                      <a:r>
                        <a:rPr kumimoji="0" lang="en-US" altLang="en-US" sz="2800" b="0" i="0" u="none" strike="noStrike" cap="none" normalizeH="0" baseline="-25000" smtClean="0">
                          <a:ln>
                            <a:noFill/>
                          </a:ln>
                          <a:solidFill>
                            <a:schemeClr val="tx1"/>
                          </a:solidFill>
                          <a:effectLst/>
                          <a:latin typeface="Arial" panose="020B0604020202020204" pitchFamily="34" charset="0"/>
                        </a:rPr>
                        <a:t>3</a:t>
                      </a:r>
                      <a:r>
                        <a:rPr kumimoji="0" lang="en-US" altLang="en-US" sz="2800" b="0" i="0" u="none" strike="noStrike" cap="none" normalizeH="0" baseline="0" smtClean="0">
                          <a:ln>
                            <a:noFill/>
                          </a:ln>
                          <a:solidFill>
                            <a:schemeClr val="tx1"/>
                          </a:solidFill>
                          <a:effectLst/>
                          <a:latin typeface="Arial" panose="020B0604020202020204" pitchFamily="34" charset="0"/>
                        </a:rPr>
                        <a:t> +HOH + salt</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3123519"/>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FFA1B172-63CF-46D8-BBE7-9DBCB9BA06FB}" type="slidenum">
              <a:rPr lang="en-US" altLang="en-US" baseline="0">
                <a:latin typeface="Arial Black" panose="020B0A04020102020204" pitchFamily="34" charset="0"/>
              </a:rPr>
              <a:pPr/>
              <a:t>36</a:t>
            </a:fld>
            <a:endParaRPr lang="en-US" altLang="en-US" baseline="0">
              <a:latin typeface="Arial Black" panose="020B0A04020102020204" pitchFamily="34" charset="0"/>
            </a:endParaRPr>
          </a:p>
        </p:txBody>
      </p:sp>
      <p:sp>
        <p:nvSpPr>
          <p:cNvPr id="38915" name="Rectangle 2"/>
          <p:cNvSpPr>
            <a:spLocks noGrp="1" noChangeArrowheads="1"/>
          </p:cNvSpPr>
          <p:nvPr>
            <p:ph type="title"/>
          </p:nvPr>
        </p:nvSpPr>
        <p:spPr/>
        <p:txBody>
          <a:bodyPr/>
          <a:lstStyle/>
          <a:p>
            <a:pPr eaLnBrk="1" hangingPunct="1"/>
            <a:r>
              <a:rPr lang="en-US" altLang="en-US" smtClean="0"/>
              <a:t>Example </a:t>
            </a:r>
          </a:p>
        </p:txBody>
      </p:sp>
      <p:sp>
        <p:nvSpPr>
          <p:cNvPr id="38916" name="Rectangle 3"/>
          <p:cNvSpPr>
            <a:spLocks noGrp="1" noChangeArrowheads="1"/>
          </p:cNvSpPr>
          <p:nvPr>
            <p:ph type="body" idx="1"/>
          </p:nvPr>
        </p:nvSpPr>
        <p:spPr/>
        <p:txBody>
          <a:bodyPr/>
          <a:lstStyle/>
          <a:p>
            <a:pPr eaLnBrk="1" hangingPunct="1">
              <a:lnSpc>
                <a:spcPct val="90000"/>
              </a:lnSpc>
            </a:pPr>
            <a:r>
              <a:rPr lang="en-US" altLang="en-US" smtClean="0"/>
              <a:t>Predict what will happen when the following pairs of solutions are mixed. (Hint: break it into ions)</a:t>
            </a:r>
          </a:p>
          <a:p>
            <a:pPr eaLnBrk="1" hangingPunct="1">
              <a:lnSpc>
                <a:spcPct val="90000"/>
              </a:lnSpc>
            </a:pPr>
            <a:endParaRPr lang="en-US" altLang="en-US" smtClean="0"/>
          </a:p>
          <a:p>
            <a:pPr eaLnBrk="1" hangingPunct="1">
              <a:lnSpc>
                <a:spcPct val="90000"/>
              </a:lnSpc>
              <a:buFont typeface="Wingdings" panose="05000000000000000000" pitchFamily="2" charset="2"/>
              <a:buNone/>
            </a:pPr>
            <a:r>
              <a:rPr lang="en-US" altLang="en-US" smtClean="0"/>
              <a:t>KNO</a:t>
            </a:r>
            <a:r>
              <a:rPr lang="en-US" altLang="en-US" baseline="-25000" smtClean="0"/>
              <a:t>3(aq)</a:t>
            </a:r>
            <a:r>
              <a:rPr lang="en-US" altLang="en-US" smtClean="0"/>
              <a:t> and BaCl</a:t>
            </a:r>
            <a:r>
              <a:rPr lang="en-US" altLang="en-US" baseline="-25000" smtClean="0"/>
              <a:t>2 (aq)</a:t>
            </a:r>
          </a:p>
          <a:p>
            <a:pPr eaLnBrk="1" hangingPunct="1">
              <a:lnSpc>
                <a:spcPct val="90000"/>
              </a:lnSpc>
              <a:buFont typeface="Wingdings" panose="05000000000000000000" pitchFamily="2" charset="2"/>
              <a:buNone/>
            </a:pPr>
            <a:endParaRPr lang="en-US" altLang="en-US" smtClean="0"/>
          </a:p>
          <a:p>
            <a:pPr eaLnBrk="1" hangingPunct="1">
              <a:lnSpc>
                <a:spcPct val="90000"/>
              </a:lnSpc>
              <a:buFont typeface="Wingdings" panose="05000000000000000000" pitchFamily="2" charset="2"/>
              <a:buNone/>
            </a:pPr>
            <a:r>
              <a:rPr lang="en-US" altLang="en-US" smtClean="0"/>
              <a:t>Na</a:t>
            </a:r>
            <a:r>
              <a:rPr lang="en-US" altLang="en-US" baseline="-25000" smtClean="0"/>
              <a:t>2</a:t>
            </a:r>
            <a:r>
              <a:rPr lang="en-US" altLang="en-US" smtClean="0"/>
              <a:t>SO</a:t>
            </a:r>
            <a:r>
              <a:rPr lang="en-US" altLang="en-US" baseline="-25000" smtClean="0"/>
              <a:t>4(aq) </a:t>
            </a:r>
            <a:r>
              <a:rPr lang="en-US" altLang="en-US" smtClean="0"/>
              <a:t>and Pb(NO</a:t>
            </a:r>
            <a:r>
              <a:rPr lang="en-US" altLang="en-US" baseline="-25000" smtClean="0"/>
              <a:t>3</a:t>
            </a:r>
            <a:r>
              <a:rPr lang="en-US" altLang="en-US" smtClean="0"/>
              <a:t>)</a:t>
            </a:r>
            <a:r>
              <a:rPr lang="en-US" altLang="en-US" baseline="-25000" smtClean="0"/>
              <a:t>2(aq)</a:t>
            </a:r>
            <a:endParaRPr lang="en-US" altLang="en-US" smtClean="0"/>
          </a:p>
          <a:p>
            <a:pPr eaLnBrk="1" hangingPunct="1">
              <a:lnSpc>
                <a:spcPct val="90000"/>
              </a:lnSpc>
              <a:buFont typeface="Wingdings" panose="05000000000000000000" pitchFamily="2" charset="2"/>
              <a:buNone/>
            </a:pPr>
            <a:endParaRPr lang="en-US" altLang="en-US"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4011837D-2AB5-427D-885D-CE1A9EE733DB}" type="slidenum">
              <a:rPr lang="en-US" altLang="en-US" baseline="0">
                <a:latin typeface="Arial Black" panose="020B0A04020102020204" pitchFamily="34" charset="0"/>
              </a:rPr>
              <a:pPr/>
              <a:t>37</a:t>
            </a:fld>
            <a:endParaRPr lang="en-US" altLang="en-US" baseline="0">
              <a:latin typeface="Arial Black" panose="020B0A04020102020204" pitchFamily="34" charset="0"/>
            </a:endParaRPr>
          </a:p>
        </p:txBody>
      </p:sp>
      <p:sp>
        <p:nvSpPr>
          <p:cNvPr id="39939" name="Rectangle 2"/>
          <p:cNvSpPr>
            <a:spLocks noGrp="1" noChangeArrowheads="1"/>
          </p:cNvSpPr>
          <p:nvPr>
            <p:ph type="title"/>
          </p:nvPr>
        </p:nvSpPr>
        <p:spPr/>
        <p:txBody>
          <a:bodyPr/>
          <a:lstStyle/>
          <a:p>
            <a:pPr eaLnBrk="1" hangingPunct="1"/>
            <a:r>
              <a:rPr lang="en-US" altLang="en-US" smtClean="0"/>
              <a:t>Answer </a:t>
            </a:r>
          </a:p>
        </p:txBody>
      </p:sp>
      <p:sp>
        <p:nvSpPr>
          <p:cNvPr id="39940" name="Rectangle 3"/>
          <p:cNvSpPr>
            <a:spLocks noGrp="1" noChangeArrowheads="1"/>
          </p:cNvSpPr>
          <p:nvPr>
            <p:ph type="body" idx="1"/>
          </p:nvPr>
        </p:nvSpPr>
        <p:spPr/>
        <p:txBody>
          <a:bodyPr/>
          <a:lstStyle/>
          <a:p>
            <a:pPr eaLnBrk="1" hangingPunct="1"/>
            <a:r>
              <a:rPr lang="en-US" altLang="en-US" sz="2800" smtClean="0"/>
              <a:t>KNO</a:t>
            </a:r>
            <a:r>
              <a:rPr lang="en-US" altLang="en-US" sz="2800" baseline="-25000" smtClean="0"/>
              <a:t>3(aq)</a:t>
            </a:r>
            <a:r>
              <a:rPr lang="en-US" altLang="en-US" sz="2800" smtClean="0"/>
              <a:t> and BaCl</a:t>
            </a:r>
            <a:r>
              <a:rPr lang="en-US" altLang="en-US" sz="2800" baseline="-25000" smtClean="0"/>
              <a:t>2 (aq)</a:t>
            </a:r>
          </a:p>
          <a:p>
            <a:pPr eaLnBrk="1" hangingPunct="1">
              <a:buFont typeface="Wingdings" panose="05000000000000000000" pitchFamily="2" charset="2"/>
              <a:buNone/>
            </a:pPr>
            <a:endParaRPr lang="en-US" altLang="en-US" sz="2800" baseline="-25000" smtClean="0"/>
          </a:p>
          <a:p>
            <a:pPr eaLnBrk="1" hangingPunct="1">
              <a:buFont typeface="Wingdings" panose="05000000000000000000" pitchFamily="2" charset="2"/>
              <a:buNone/>
            </a:pPr>
            <a:r>
              <a:rPr lang="en-US" altLang="en-US" sz="2800" smtClean="0"/>
              <a:t>Reactants:   </a:t>
            </a:r>
            <a:r>
              <a:rPr lang="en-US" altLang="en-US" sz="2800" smtClean="0">
                <a:solidFill>
                  <a:srgbClr val="0033CC"/>
                </a:solidFill>
              </a:rPr>
              <a:t>K</a:t>
            </a:r>
            <a:r>
              <a:rPr lang="en-US" altLang="en-US" sz="2800" baseline="30000" smtClean="0">
                <a:solidFill>
                  <a:srgbClr val="0033CC"/>
                </a:solidFill>
              </a:rPr>
              <a:t>+</a:t>
            </a:r>
            <a:r>
              <a:rPr lang="en-US" altLang="en-US" sz="2800" smtClean="0"/>
              <a:t> + </a:t>
            </a:r>
            <a:r>
              <a:rPr lang="en-US" altLang="en-US" sz="2800" smtClean="0">
                <a:solidFill>
                  <a:srgbClr val="33CC33"/>
                </a:solidFill>
              </a:rPr>
              <a:t>NO</a:t>
            </a:r>
            <a:r>
              <a:rPr lang="en-US" altLang="en-US" sz="2800" baseline="-25000" smtClean="0">
                <a:solidFill>
                  <a:srgbClr val="33CC33"/>
                </a:solidFill>
              </a:rPr>
              <a:t>3</a:t>
            </a:r>
            <a:r>
              <a:rPr lang="en-US" altLang="en-US" sz="2800" baseline="30000" smtClean="0">
                <a:solidFill>
                  <a:srgbClr val="33CC33"/>
                </a:solidFill>
              </a:rPr>
              <a:t>-</a:t>
            </a:r>
            <a:r>
              <a:rPr lang="en-US" altLang="en-US" sz="2800" smtClean="0"/>
              <a:t> + </a:t>
            </a:r>
            <a:r>
              <a:rPr lang="en-US" altLang="en-US" sz="2800" smtClean="0">
                <a:solidFill>
                  <a:srgbClr val="33CC33"/>
                </a:solidFill>
              </a:rPr>
              <a:t>Ba</a:t>
            </a:r>
            <a:r>
              <a:rPr lang="en-US" altLang="en-US" sz="2800" baseline="30000" smtClean="0">
                <a:solidFill>
                  <a:srgbClr val="33CC33"/>
                </a:solidFill>
              </a:rPr>
              <a:t>2+</a:t>
            </a:r>
            <a:r>
              <a:rPr lang="en-US" altLang="en-US" sz="2800" smtClean="0"/>
              <a:t> + </a:t>
            </a:r>
            <a:r>
              <a:rPr lang="en-US" altLang="en-US" sz="2800" smtClean="0">
                <a:solidFill>
                  <a:srgbClr val="0033CC"/>
                </a:solidFill>
              </a:rPr>
              <a:t>Cl</a:t>
            </a:r>
            <a:r>
              <a:rPr lang="en-US" altLang="en-US" sz="2800" baseline="30000" smtClean="0">
                <a:solidFill>
                  <a:srgbClr val="0033CC"/>
                </a:solidFill>
              </a:rPr>
              <a:t>-</a:t>
            </a:r>
            <a:r>
              <a:rPr lang="en-US" altLang="en-US" sz="2800" baseline="30000" smtClean="0"/>
              <a:t>   </a:t>
            </a:r>
            <a:r>
              <a:rPr lang="en-US" altLang="en-US" sz="2800" baseline="30000" smtClean="0">
                <a:sym typeface="Wingdings" panose="05000000000000000000" pitchFamily="2" charset="2"/>
              </a:rPr>
              <a:t></a:t>
            </a:r>
            <a:r>
              <a:rPr lang="en-US" altLang="en-US" sz="2800" smtClean="0">
                <a:sym typeface="Wingdings" panose="05000000000000000000" pitchFamily="2" charset="2"/>
              </a:rPr>
              <a:t> </a:t>
            </a:r>
          </a:p>
          <a:p>
            <a:pPr eaLnBrk="1" hangingPunct="1">
              <a:buFont typeface="Wingdings" panose="05000000000000000000" pitchFamily="2" charset="2"/>
              <a:buNone/>
            </a:pPr>
            <a:endParaRPr lang="en-US" altLang="en-US" sz="2800" smtClean="0"/>
          </a:p>
          <a:p>
            <a:pPr eaLnBrk="1" hangingPunct="1">
              <a:buFont typeface="Wingdings" panose="05000000000000000000" pitchFamily="2" charset="2"/>
              <a:buNone/>
            </a:pPr>
            <a:r>
              <a:rPr lang="en-US" altLang="en-US" sz="2800" smtClean="0"/>
              <a:t>Products: </a:t>
            </a:r>
            <a:r>
              <a:rPr lang="en-US" altLang="en-US" sz="2800" smtClean="0">
                <a:solidFill>
                  <a:srgbClr val="0033CC"/>
                </a:solidFill>
              </a:rPr>
              <a:t>KCl </a:t>
            </a:r>
            <a:r>
              <a:rPr lang="en-US" altLang="en-US" sz="2800" baseline="30000" smtClean="0"/>
              <a:t> </a:t>
            </a:r>
            <a:r>
              <a:rPr lang="en-US" altLang="en-US" sz="2800" smtClean="0"/>
              <a:t>+ </a:t>
            </a:r>
            <a:r>
              <a:rPr lang="en-US" altLang="en-US" sz="2800" smtClean="0">
                <a:solidFill>
                  <a:srgbClr val="33CC33"/>
                </a:solidFill>
              </a:rPr>
              <a:t>Ba(NO</a:t>
            </a:r>
            <a:r>
              <a:rPr lang="en-US" altLang="en-US" sz="2800" baseline="-25000" smtClean="0">
                <a:solidFill>
                  <a:srgbClr val="33CC33"/>
                </a:solidFill>
              </a:rPr>
              <a:t>3</a:t>
            </a:r>
            <a:r>
              <a:rPr lang="en-US" altLang="en-US" sz="2800" smtClean="0">
                <a:solidFill>
                  <a:srgbClr val="33CC33"/>
                </a:solidFill>
              </a:rPr>
              <a:t>)</a:t>
            </a:r>
            <a:r>
              <a:rPr lang="en-US" altLang="en-US" sz="2800" baseline="-25000" smtClean="0">
                <a:solidFill>
                  <a:srgbClr val="33CC33"/>
                </a:solidFill>
              </a:rPr>
              <a:t>2</a:t>
            </a:r>
            <a:r>
              <a:rPr lang="en-US" altLang="en-US" sz="2800" smtClean="0">
                <a:solidFill>
                  <a:srgbClr val="33CC33"/>
                </a:solidFill>
              </a:rPr>
              <a:t> </a:t>
            </a:r>
            <a:r>
              <a:rPr lang="en-US" altLang="en-US" sz="2800" smtClean="0"/>
              <a:t> </a:t>
            </a:r>
          </a:p>
          <a:p>
            <a:pPr eaLnBrk="1" hangingPunct="1">
              <a:buFont typeface="Wingdings" panose="05000000000000000000" pitchFamily="2" charset="2"/>
              <a:buNone/>
            </a:pPr>
            <a:r>
              <a:rPr lang="en-US" altLang="en-US" sz="2800" smtClean="0"/>
              <a:t>Both are soluble according to the rules and thus no precipitate forms. </a:t>
            </a:r>
          </a:p>
          <a:p>
            <a:pPr eaLnBrk="1" hangingPunct="1">
              <a:buFont typeface="Wingdings" panose="05000000000000000000" pitchFamily="2" charset="2"/>
              <a:buNone/>
            </a:pPr>
            <a:r>
              <a:rPr lang="en-US" altLang="en-US" sz="2800" smtClean="0">
                <a:solidFill>
                  <a:srgbClr val="0033CC"/>
                </a:solidFill>
              </a:rPr>
              <a:t>Rule #1 </a:t>
            </a:r>
            <a:r>
              <a:rPr lang="en-US" altLang="en-US" sz="2800" smtClean="0">
                <a:solidFill>
                  <a:srgbClr val="33CC33"/>
                </a:solidFill>
              </a:rPr>
              <a:t> Rule # 2 </a:t>
            </a:r>
            <a:endParaRPr lang="en-US" altLang="en-US" sz="2800" smtClean="0">
              <a:solidFill>
                <a:srgbClr val="0033CC"/>
              </a:solidFill>
            </a:endParaRPr>
          </a:p>
          <a:p>
            <a:pPr eaLnBrk="1" hangingPunct="1">
              <a:buFont typeface="Wingdings" panose="05000000000000000000" pitchFamily="2" charset="2"/>
              <a:buNone/>
            </a:pPr>
            <a:endParaRPr lang="en-US" altLang="en-US" sz="28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D4157C50-7C9C-49DC-AD03-5B6257F08016}" type="slidenum">
              <a:rPr lang="en-US" altLang="en-US" baseline="0">
                <a:latin typeface="Arial Black" panose="020B0A04020102020204" pitchFamily="34" charset="0"/>
              </a:rPr>
              <a:pPr/>
              <a:t>38</a:t>
            </a:fld>
            <a:endParaRPr lang="en-US" altLang="en-US" baseline="0">
              <a:latin typeface="Arial Black" panose="020B0A04020102020204" pitchFamily="34" charset="0"/>
            </a:endParaRPr>
          </a:p>
        </p:txBody>
      </p:sp>
      <p:sp>
        <p:nvSpPr>
          <p:cNvPr id="40963" name="Rectangle 3"/>
          <p:cNvSpPr>
            <a:spLocks noGrp="1" noChangeArrowheads="1"/>
          </p:cNvSpPr>
          <p:nvPr>
            <p:ph type="body" idx="1"/>
          </p:nvPr>
        </p:nvSpPr>
        <p:spPr>
          <a:xfrm>
            <a:off x="457200" y="685800"/>
            <a:ext cx="8229600" cy="5181600"/>
          </a:xfrm>
        </p:spPr>
        <p:txBody>
          <a:bodyPr/>
          <a:lstStyle/>
          <a:p>
            <a:pPr eaLnBrk="1" hangingPunct="1">
              <a:buFont typeface="Wingdings" panose="05000000000000000000" pitchFamily="2" charset="2"/>
              <a:buNone/>
            </a:pPr>
            <a:r>
              <a:rPr lang="en-US" altLang="en-US" smtClean="0"/>
              <a:t>Na</a:t>
            </a:r>
            <a:r>
              <a:rPr lang="en-US" altLang="en-US" baseline="-25000" smtClean="0"/>
              <a:t>2</a:t>
            </a:r>
            <a:r>
              <a:rPr lang="en-US" altLang="en-US" smtClean="0"/>
              <a:t>SO</a:t>
            </a:r>
            <a:r>
              <a:rPr lang="en-US" altLang="en-US" baseline="-25000" smtClean="0"/>
              <a:t>4(aq) </a:t>
            </a:r>
            <a:r>
              <a:rPr lang="en-US" altLang="en-US" smtClean="0"/>
              <a:t>and Pb(NO</a:t>
            </a:r>
            <a:r>
              <a:rPr lang="en-US" altLang="en-US" baseline="-25000" smtClean="0"/>
              <a:t>3</a:t>
            </a:r>
            <a:r>
              <a:rPr lang="en-US" altLang="en-US" smtClean="0"/>
              <a:t>)</a:t>
            </a:r>
            <a:r>
              <a:rPr lang="en-US" altLang="en-US" baseline="-25000" smtClean="0"/>
              <a:t>2(aq)</a:t>
            </a:r>
          </a:p>
          <a:p>
            <a:pPr eaLnBrk="1" hangingPunct="1">
              <a:buFont typeface="Wingdings" panose="05000000000000000000" pitchFamily="2" charset="2"/>
              <a:buNone/>
            </a:pPr>
            <a:endParaRPr lang="en-US" altLang="en-US" baseline="-25000" smtClean="0"/>
          </a:p>
          <a:p>
            <a:pPr eaLnBrk="1" hangingPunct="1">
              <a:buFont typeface="Wingdings" panose="05000000000000000000" pitchFamily="2" charset="2"/>
              <a:buNone/>
            </a:pPr>
            <a:r>
              <a:rPr lang="en-US" altLang="en-US" smtClean="0"/>
              <a:t>Reactants:   </a:t>
            </a:r>
            <a:r>
              <a:rPr lang="en-US" altLang="en-US" smtClean="0">
                <a:solidFill>
                  <a:srgbClr val="0033CC"/>
                </a:solidFill>
              </a:rPr>
              <a:t>Na</a:t>
            </a:r>
            <a:r>
              <a:rPr lang="en-US" altLang="en-US" baseline="30000" smtClean="0">
                <a:solidFill>
                  <a:srgbClr val="0033CC"/>
                </a:solidFill>
              </a:rPr>
              <a:t>+</a:t>
            </a:r>
            <a:r>
              <a:rPr lang="en-US" altLang="en-US" smtClean="0"/>
              <a:t> + </a:t>
            </a:r>
            <a:r>
              <a:rPr lang="en-US" altLang="en-US" smtClean="0">
                <a:solidFill>
                  <a:srgbClr val="33CC33"/>
                </a:solidFill>
              </a:rPr>
              <a:t>SO</a:t>
            </a:r>
            <a:r>
              <a:rPr lang="en-US" altLang="en-US" baseline="-25000" smtClean="0">
                <a:solidFill>
                  <a:srgbClr val="33CC33"/>
                </a:solidFill>
              </a:rPr>
              <a:t>4</a:t>
            </a:r>
            <a:r>
              <a:rPr lang="en-US" altLang="en-US" baseline="30000" smtClean="0">
                <a:solidFill>
                  <a:srgbClr val="33CC33"/>
                </a:solidFill>
              </a:rPr>
              <a:t>2-</a:t>
            </a:r>
            <a:r>
              <a:rPr lang="en-US" altLang="en-US" smtClean="0"/>
              <a:t> + </a:t>
            </a:r>
            <a:r>
              <a:rPr lang="en-US" altLang="en-US" smtClean="0">
                <a:solidFill>
                  <a:srgbClr val="33CC33"/>
                </a:solidFill>
              </a:rPr>
              <a:t>Pb</a:t>
            </a:r>
            <a:r>
              <a:rPr lang="en-US" altLang="en-US" baseline="30000" smtClean="0">
                <a:solidFill>
                  <a:srgbClr val="33CC33"/>
                </a:solidFill>
              </a:rPr>
              <a:t>2+</a:t>
            </a:r>
            <a:r>
              <a:rPr lang="en-US" altLang="en-US" smtClean="0"/>
              <a:t> + </a:t>
            </a:r>
            <a:r>
              <a:rPr lang="en-US" altLang="en-US" smtClean="0">
                <a:solidFill>
                  <a:srgbClr val="0033CC"/>
                </a:solidFill>
              </a:rPr>
              <a:t>NO</a:t>
            </a:r>
            <a:r>
              <a:rPr lang="en-US" altLang="en-US" baseline="-25000" smtClean="0">
                <a:solidFill>
                  <a:srgbClr val="0033CC"/>
                </a:solidFill>
              </a:rPr>
              <a:t>3</a:t>
            </a:r>
            <a:r>
              <a:rPr lang="en-US" altLang="en-US" baseline="30000" smtClean="0">
                <a:solidFill>
                  <a:srgbClr val="0033CC"/>
                </a:solidFill>
              </a:rPr>
              <a:t>-</a:t>
            </a:r>
            <a:r>
              <a:rPr lang="en-US" altLang="en-US" baseline="30000" smtClean="0"/>
              <a:t>   </a:t>
            </a:r>
            <a:r>
              <a:rPr lang="en-US" altLang="en-US" baseline="30000" smtClean="0">
                <a:sym typeface="Wingdings" panose="05000000000000000000" pitchFamily="2" charset="2"/>
              </a:rPr>
              <a:t></a:t>
            </a:r>
            <a:r>
              <a:rPr lang="en-US" altLang="en-US" smtClean="0">
                <a:sym typeface="Wingdings" panose="05000000000000000000" pitchFamily="2" charset="2"/>
              </a:rPr>
              <a:t> </a:t>
            </a:r>
          </a:p>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r>
              <a:rPr lang="en-US" altLang="en-US" smtClean="0"/>
              <a:t>Products: </a:t>
            </a:r>
            <a:r>
              <a:rPr lang="en-US" altLang="en-US" smtClean="0">
                <a:solidFill>
                  <a:srgbClr val="0033CC"/>
                </a:solidFill>
              </a:rPr>
              <a:t>NaNO</a:t>
            </a:r>
            <a:r>
              <a:rPr lang="en-US" altLang="en-US" baseline="-25000" smtClean="0">
                <a:solidFill>
                  <a:srgbClr val="0033CC"/>
                </a:solidFill>
              </a:rPr>
              <a:t>3</a:t>
            </a:r>
            <a:r>
              <a:rPr lang="en-US" altLang="en-US" smtClean="0">
                <a:solidFill>
                  <a:srgbClr val="0033CC"/>
                </a:solidFill>
              </a:rPr>
              <a:t> </a:t>
            </a:r>
            <a:r>
              <a:rPr lang="en-US" altLang="en-US" baseline="30000" smtClean="0"/>
              <a:t> </a:t>
            </a:r>
            <a:r>
              <a:rPr lang="en-US" altLang="en-US" smtClean="0"/>
              <a:t>+ </a:t>
            </a:r>
            <a:r>
              <a:rPr lang="en-US" altLang="en-US" smtClean="0">
                <a:solidFill>
                  <a:srgbClr val="33CC33"/>
                </a:solidFill>
              </a:rPr>
              <a:t>PbSO</a:t>
            </a:r>
            <a:r>
              <a:rPr lang="en-US" altLang="en-US" baseline="-25000" smtClean="0">
                <a:solidFill>
                  <a:srgbClr val="33CC33"/>
                </a:solidFill>
              </a:rPr>
              <a:t>4</a:t>
            </a:r>
            <a:r>
              <a:rPr lang="en-US" altLang="en-US" smtClean="0"/>
              <a:t> </a:t>
            </a:r>
          </a:p>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r>
              <a:rPr lang="en-US" altLang="en-US" smtClean="0">
                <a:solidFill>
                  <a:srgbClr val="0033CC"/>
                </a:solidFill>
              </a:rPr>
              <a:t>NaNO</a:t>
            </a:r>
            <a:r>
              <a:rPr lang="en-US" altLang="en-US" baseline="-25000" smtClean="0">
                <a:solidFill>
                  <a:srgbClr val="0033CC"/>
                </a:solidFill>
              </a:rPr>
              <a:t>3 </a:t>
            </a:r>
            <a:r>
              <a:rPr lang="en-US" altLang="en-US" smtClean="0"/>
              <a:t>Soluble according to rule #1. </a:t>
            </a:r>
          </a:p>
          <a:p>
            <a:pPr eaLnBrk="1" hangingPunct="1">
              <a:buFont typeface="Wingdings" panose="05000000000000000000" pitchFamily="2" charset="2"/>
              <a:buNone/>
            </a:pPr>
            <a:r>
              <a:rPr lang="en-US" altLang="en-US" smtClean="0">
                <a:solidFill>
                  <a:srgbClr val="33CC33"/>
                </a:solidFill>
              </a:rPr>
              <a:t>PbSO</a:t>
            </a:r>
            <a:r>
              <a:rPr lang="en-US" altLang="en-US" baseline="-25000" smtClean="0">
                <a:solidFill>
                  <a:srgbClr val="33CC33"/>
                </a:solidFill>
              </a:rPr>
              <a:t>4 </a:t>
            </a:r>
            <a:r>
              <a:rPr lang="en-US" altLang="en-US" smtClean="0"/>
              <a:t>Insoluble according to rule # 4 </a:t>
            </a:r>
          </a:p>
          <a:p>
            <a:pPr eaLnBrk="1" hangingPunct="1">
              <a:buFont typeface="Wingdings" panose="05000000000000000000" pitchFamily="2" charset="2"/>
              <a:buNone/>
            </a:pPr>
            <a:endParaRPr lang="en-US" alt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0181765E-0DD9-40B4-8D71-C6E3C2D17440}" type="slidenum">
              <a:rPr lang="en-US" altLang="en-US" baseline="0">
                <a:latin typeface="Arial Black" panose="020B0A04020102020204" pitchFamily="34" charset="0"/>
              </a:rPr>
              <a:pPr/>
              <a:t>39</a:t>
            </a:fld>
            <a:endParaRPr lang="en-US" altLang="en-US" baseline="0">
              <a:latin typeface="Arial Black" panose="020B0A04020102020204" pitchFamily="34" charset="0"/>
            </a:endParaRPr>
          </a:p>
        </p:txBody>
      </p:sp>
      <p:sp>
        <p:nvSpPr>
          <p:cNvPr id="41987" name="Rectangle 2"/>
          <p:cNvSpPr>
            <a:spLocks noGrp="1" noChangeArrowheads="1"/>
          </p:cNvSpPr>
          <p:nvPr>
            <p:ph type="title"/>
          </p:nvPr>
        </p:nvSpPr>
        <p:spPr/>
        <p:txBody>
          <a:bodyPr/>
          <a:lstStyle/>
          <a:p>
            <a:pPr eaLnBrk="1" hangingPunct="1"/>
            <a:r>
              <a:rPr lang="en-US" altLang="en-US" smtClean="0"/>
              <a:t>4.6 Describing reactions </a:t>
            </a:r>
          </a:p>
        </p:txBody>
      </p:sp>
      <p:sp>
        <p:nvSpPr>
          <p:cNvPr id="41988" name="Rectangle 3"/>
          <p:cNvSpPr>
            <a:spLocks noGrp="1" noChangeArrowheads="1"/>
          </p:cNvSpPr>
          <p:nvPr>
            <p:ph type="body" idx="1"/>
          </p:nvPr>
        </p:nvSpPr>
        <p:spPr/>
        <p:txBody>
          <a:bodyPr/>
          <a:lstStyle/>
          <a:p>
            <a:pPr eaLnBrk="1" hangingPunct="1"/>
            <a:r>
              <a:rPr lang="en-US" altLang="en-US" smtClean="0"/>
              <a:t>In this section we will talk about the types of equations used to represent reactions in solution. </a:t>
            </a:r>
          </a:p>
          <a:p>
            <a:pPr eaLnBrk="1" hangingPunct="1"/>
            <a:r>
              <a:rPr lang="en-US" altLang="en-US" smtClean="0"/>
              <a:t>Three types of equations: </a:t>
            </a:r>
          </a:p>
          <a:p>
            <a:pPr lvl="1" eaLnBrk="1" hangingPunct="1"/>
            <a:r>
              <a:rPr lang="en-US" altLang="en-US" smtClean="0"/>
              <a:t>Molecular </a:t>
            </a:r>
          </a:p>
          <a:p>
            <a:pPr lvl="1" eaLnBrk="1" hangingPunct="1"/>
            <a:r>
              <a:rPr lang="en-US" altLang="en-US" smtClean="0"/>
              <a:t>Complete ion </a:t>
            </a:r>
          </a:p>
          <a:p>
            <a:pPr lvl="1" eaLnBrk="1" hangingPunct="1"/>
            <a:r>
              <a:rPr lang="en-US" altLang="en-US" smtClean="0"/>
              <a:t>Net ionic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9C13E9D9-2245-421F-8F78-B9BCDDDA918A}" type="slidenum">
              <a:rPr lang="en-US" altLang="en-US" baseline="0">
                <a:latin typeface="Arial Black" panose="020B0A04020102020204" pitchFamily="34" charset="0"/>
              </a:rPr>
              <a:pPr/>
              <a:t>4</a:t>
            </a:fld>
            <a:endParaRPr lang="en-US" altLang="en-US" baseline="0">
              <a:latin typeface="Arial Black" panose="020B0A04020102020204" pitchFamily="34" charset="0"/>
            </a:endParaRPr>
          </a:p>
        </p:txBody>
      </p:sp>
      <p:sp>
        <p:nvSpPr>
          <p:cNvPr id="7171" name="Rectangle 2"/>
          <p:cNvSpPr>
            <a:spLocks noGrp="1" noChangeArrowheads="1"/>
          </p:cNvSpPr>
          <p:nvPr>
            <p:ph type="title"/>
          </p:nvPr>
        </p:nvSpPr>
        <p:spPr/>
        <p:txBody>
          <a:bodyPr/>
          <a:lstStyle/>
          <a:p>
            <a:pPr eaLnBrk="1" hangingPunct="1"/>
            <a:r>
              <a:rPr lang="en-US" altLang="en-US" smtClean="0"/>
              <a:t>Water as a Solvent 4.1 </a:t>
            </a:r>
          </a:p>
        </p:txBody>
      </p:sp>
      <p:sp>
        <p:nvSpPr>
          <p:cNvPr id="7172" name="Rectangle 3"/>
          <p:cNvSpPr>
            <a:spLocks noGrp="1" noChangeArrowheads="1"/>
          </p:cNvSpPr>
          <p:nvPr>
            <p:ph type="body" idx="1"/>
          </p:nvPr>
        </p:nvSpPr>
        <p:spPr/>
        <p:txBody>
          <a:bodyPr/>
          <a:lstStyle/>
          <a:p>
            <a:pPr eaLnBrk="1" hangingPunct="1"/>
            <a:r>
              <a:rPr lang="en-US" altLang="en-US" smtClean="0"/>
              <a:t>One of the properties of water is its ability to dissolve MANY different substances.</a:t>
            </a:r>
          </a:p>
          <a:p>
            <a:pPr eaLnBrk="1" hangingPunct="1"/>
            <a:r>
              <a:rPr lang="en-US" altLang="en-US" smtClean="0"/>
              <a:t>Polar: unequal distribution of charges makes water polar, allowing it to dissolve solutes. </a:t>
            </a:r>
          </a:p>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endParaRPr lang="en-US" altLang="en-US" baseline="30000" smtClean="0"/>
          </a:p>
          <a:p>
            <a:pPr lvl="3" eaLnBrk="1" hangingPunct="1"/>
            <a:endParaRPr lang="en-US" altLang="en-US" baseline="30000" smtClean="0"/>
          </a:p>
          <a:p>
            <a:pPr lvl="3" eaLnBrk="1" hangingPunct="1"/>
            <a:endParaRPr lang="en-US" altLang="en-US" baseline="30000" smtClean="0"/>
          </a:p>
          <a:p>
            <a:pPr lvl="3" eaLnBrk="1" hangingPunct="1"/>
            <a:endParaRPr lang="en-US" altLang="en-US" baseline="30000" smtClean="0"/>
          </a:p>
          <a:p>
            <a:pPr lvl="3" eaLnBrk="1" hangingPunct="1">
              <a:buFont typeface="Wingdings" panose="05000000000000000000" pitchFamily="2" charset="2"/>
              <a:buNone/>
            </a:pPr>
            <a:endParaRPr lang="en-US" altLang="en-US" baseline="30000" smtClean="0"/>
          </a:p>
        </p:txBody>
      </p:sp>
      <p:pic>
        <p:nvPicPr>
          <p:cNvPr id="7173" name="Picture 5" descr="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113213"/>
            <a:ext cx="4267200"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F7225EDF-D18D-4B35-93E5-6418F410A89D}" type="slidenum">
              <a:rPr lang="en-US" altLang="en-US" baseline="0">
                <a:latin typeface="Arial Black" panose="020B0A04020102020204" pitchFamily="34" charset="0"/>
              </a:rPr>
              <a:pPr/>
              <a:t>40</a:t>
            </a:fld>
            <a:endParaRPr lang="en-US" altLang="en-US" baseline="0">
              <a:latin typeface="Arial Black" panose="020B0A04020102020204" pitchFamily="34" charset="0"/>
            </a:endParaRPr>
          </a:p>
        </p:txBody>
      </p:sp>
      <p:sp>
        <p:nvSpPr>
          <p:cNvPr id="43011" name="Rectangle 2"/>
          <p:cNvSpPr>
            <a:spLocks noGrp="1" noChangeArrowheads="1"/>
          </p:cNvSpPr>
          <p:nvPr>
            <p:ph type="title"/>
          </p:nvPr>
        </p:nvSpPr>
        <p:spPr/>
        <p:txBody>
          <a:bodyPr/>
          <a:lstStyle/>
          <a:p>
            <a:pPr eaLnBrk="1" hangingPunct="1"/>
            <a:r>
              <a:rPr lang="en-US" altLang="en-US" smtClean="0"/>
              <a:t>Molecular Equations </a:t>
            </a:r>
          </a:p>
        </p:txBody>
      </p:sp>
      <p:sp>
        <p:nvSpPr>
          <p:cNvPr id="43012" name="Rectangle 3"/>
          <p:cNvSpPr>
            <a:spLocks noGrp="1" noChangeArrowheads="1"/>
          </p:cNvSpPr>
          <p:nvPr>
            <p:ph type="body" idx="1"/>
          </p:nvPr>
        </p:nvSpPr>
        <p:spPr/>
        <p:txBody>
          <a:bodyPr/>
          <a:lstStyle/>
          <a:p>
            <a:pPr eaLnBrk="1" hangingPunct="1"/>
            <a:r>
              <a:rPr lang="en-US" altLang="en-US" smtClean="0"/>
              <a:t>Shows the complete chemical formula for reactants and products</a:t>
            </a:r>
          </a:p>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r>
              <a:rPr lang="en-US" altLang="en-US" smtClean="0"/>
              <a:t>HCl</a:t>
            </a:r>
            <a:r>
              <a:rPr lang="en-US" altLang="en-US" baseline="-25000" smtClean="0"/>
              <a:t>(aq) </a:t>
            </a:r>
            <a:r>
              <a:rPr lang="en-US" altLang="en-US" smtClean="0"/>
              <a:t>+   NaOH</a:t>
            </a:r>
            <a:r>
              <a:rPr lang="en-US" altLang="en-US" baseline="-25000" smtClean="0"/>
              <a:t>(aq)</a:t>
            </a:r>
            <a:r>
              <a:rPr lang="en-US" altLang="en-US" smtClean="0"/>
              <a:t> </a:t>
            </a:r>
            <a:r>
              <a:rPr lang="en-US" altLang="en-US" smtClean="0">
                <a:sym typeface="Wingdings" panose="05000000000000000000" pitchFamily="2" charset="2"/>
              </a:rPr>
              <a:t>  NaCl</a:t>
            </a:r>
            <a:r>
              <a:rPr lang="en-US" altLang="en-US" baseline="-25000" smtClean="0">
                <a:sym typeface="Wingdings" panose="05000000000000000000" pitchFamily="2" charset="2"/>
              </a:rPr>
              <a:t>(aq) </a:t>
            </a:r>
            <a:r>
              <a:rPr lang="en-US" altLang="en-US" smtClean="0">
                <a:sym typeface="Wingdings" panose="05000000000000000000" pitchFamily="2" charset="2"/>
              </a:rPr>
              <a:t>+     H</a:t>
            </a:r>
            <a:r>
              <a:rPr lang="en-US" altLang="en-US" baseline="-25000" smtClean="0">
                <a:sym typeface="Wingdings" panose="05000000000000000000" pitchFamily="2" charset="2"/>
              </a:rPr>
              <a:t>2</a:t>
            </a:r>
            <a:r>
              <a:rPr lang="en-US" altLang="en-US" smtClean="0">
                <a:sym typeface="Wingdings" panose="05000000000000000000" pitchFamily="2" charset="2"/>
              </a:rPr>
              <a:t>O</a:t>
            </a:r>
            <a:r>
              <a:rPr lang="en-US" altLang="en-US" baseline="-25000" smtClean="0">
                <a:sym typeface="Wingdings" panose="05000000000000000000" pitchFamily="2" charset="2"/>
              </a:rPr>
              <a:t>(l)</a:t>
            </a:r>
            <a:endParaRPr lang="en-US" altLang="en-US" smtClean="0">
              <a:sym typeface="Wingdings" panose="05000000000000000000" pitchFamily="2" charset="2"/>
            </a:endParaRPr>
          </a:p>
          <a:p>
            <a:pPr eaLnBrk="1" hangingPunct="1">
              <a:buFont typeface="Wingdings" panose="05000000000000000000" pitchFamily="2" charset="2"/>
              <a:buNone/>
            </a:pPr>
            <a:r>
              <a:rPr lang="en-US" altLang="en-US" sz="2000" smtClean="0">
                <a:sym typeface="Wingdings" panose="05000000000000000000" pitchFamily="2" charset="2"/>
              </a:rPr>
              <a:t>Strong acid       Strong Base              Soluble Salt            nonelectrolite</a:t>
            </a:r>
          </a:p>
          <a:p>
            <a:pPr eaLnBrk="1" hangingPunct="1">
              <a:buFont typeface="Wingdings" panose="05000000000000000000" pitchFamily="2" charset="2"/>
              <a:buNone/>
            </a:pPr>
            <a:r>
              <a:rPr lang="en-US" altLang="en-US" sz="2000" smtClean="0">
                <a:sym typeface="Wingdings" panose="05000000000000000000" pitchFamily="2" charset="2"/>
              </a:rPr>
              <a:t>Strong elect.     Strong elect.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B1A6156B-A3B2-4B4F-96E0-2A0F1A8E7F74}" type="slidenum">
              <a:rPr lang="en-US" altLang="en-US" baseline="0">
                <a:latin typeface="Arial Black" panose="020B0A04020102020204" pitchFamily="34" charset="0"/>
              </a:rPr>
              <a:pPr/>
              <a:t>41</a:t>
            </a:fld>
            <a:endParaRPr lang="en-US" altLang="en-US" baseline="0">
              <a:latin typeface="Arial Black" panose="020B0A04020102020204" pitchFamily="34" charset="0"/>
            </a:endParaRPr>
          </a:p>
        </p:txBody>
      </p:sp>
      <p:sp>
        <p:nvSpPr>
          <p:cNvPr id="44035" name="Rectangle 2"/>
          <p:cNvSpPr>
            <a:spLocks noGrp="1" noChangeArrowheads="1"/>
          </p:cNvSpPr>
          <p:nvPr>
            <p:ph type="title"/>
          </p:nvPr>
        </p:nvSpPr>
        <p:spPr>
          <a:xfrm>
            <a:off x="609600" y="457200"/>
            <a:ext cx="8229600" cy="1371600"/>
          </a:xfrm>
        </p:spPr>
        <p:txBody>
          <a:bodyPr/>
          <a:lstStyle/>
          <a:p>
            <a:pPr eaLnBrk="1" hangingPunct="1"/>
            <a:r>
              <a:rPr lang="en-US" altLang="en-US" smtClean="0"/>
              <a:t>Complete Ionic Equation </a:t>
            </a:r>
          </a:p>
        </p:txBody>
      </p:sp>
      <p:sp>
        <p:nvSpPr>
          <p:cNvPr id="44036" name="Rectangle 3"/>
          <p:cNvSpPr>
            <a:spLocks noGrp="1" noChangeArrowheads="1"/>
          </p:cNvSpPr>
          <p:nvPr>
            <p:ph type="body" idx="1"/>
          </p:nvPr>
        </p:nvSpPr>
        <p:spPr>
          <a:xfrm>
            <a:off x="228600" y="1981200"/>
            <a:ext cx="9144000" cy="4038600"/>
          </a:xfrm>
        </p:spPr>
        <p:txBody>
          <a:bodyPr/>
          <a:lstStyle/>
          <a:p>
            <a:pPr eaLnBrk="1" hangingPunct="1">
              <a:buFont typeface="Wingdings" panose="05000000000000000000" pitchFamily="2" charset="2"/>
              <a:buNone/>
            </a:pPr>
            <a:r>
              <a:rPr lang="en-US" altLang="en-US" smtClean="0"/>
              <a:t>Shows the formula of cations and anions for ionic compounds. </a:t>
            </a:r>
          </a:p>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r>
              <a:rPr lang="en-US" altLang="en-US" sz="2700" smtClean="0"/>
              <a:t>H</a:t>
            </a:r>
            <a:r>
              <a:rPr lang="en-US" altLang="en-US" sz="2700" baseline="30000" smtClean="0"/>
              <a:t>+</a:t>
            </a:r>
            <a:r>
              <a:rPr lang="en-US" altLang="en-US" sz="2700" baseline="-25000" smtClean="0"/>
              <a:t>(aq) </a:t>
            </a:r>
            <a:r>
              <a:rPr lang="en-US" altLang="en-US" sz="2700" smtClean="0"/>
              <a:t>+ Cl</a:t>
            </a:r>
            <a:r>
              <a:rPr lang="en-US" altLang="en-US" sz="2700" baseline="30000" smtClean="0"/>
              <a:t>-</a:t>
            </a:r>
            <a:r>
              <a:rPr lang="en-US" altLang="en-US" sz="2700" baseline="-25000" smtClean="0"/>
              <a:t>(aq)</a:t>
            </a:r>
            <a:r>
              <a:rPr lang="en-US" altLang="en-US" sz="2700" smtClean="0"/>
              <a:t> + Na</a:t>
            </a:r>
            <a:r>
              <a:rPr lang="en-US" altLang="en-US" sz="2700" baseline="30000" smtClean="0"/>
              <a:t>+</a:t>
            </a:r>
            <a:r>
              <a:rPr lang="en-US" altLang="en-US" sz="2700" baseline="-25000" smtClean="0"/>
              <a:t>(aq) </a:t>
            </a:r>
            <a:r>
              <a:rPr lang="en-US" altLang="en-US" sz="2700" smtClean="0"/>
              <a:t>+ OH</a:t>
            </a:r>
            <a:r>
              <a:rPr lang="en-US" altLang="en-US" sz="2700" baseline="30000" smtClean="0"/>
              <a:t>-</a:t>
            </a:r>
            <a:r>
              <a:rPr lang="en-US" altLang="en-US" sz="2700" baseline="-25000" smtClean="0"/>
              <a:t>(aq) </a:t>
            </a:r>
            <a:r>
              <a:rPr lang="en-US" altLang="en-US" sz="2700" smtClean="0">
                <a:sym typeface="Wingdings" panose="05000000000000000000" pitchFamily="2" charset="2"/>
              </a:rPr>
              <a:t> Na</a:t>
            </a:r>
            <a:r>
              <a:rPr lang="en-US" altLang="en-US" sz="2700" baseline="30000" smtClean="0">
                <a:sym typeface="Wingdings" panose="05000000000000000000" pitchFamily="2" charset="2"/>
              </a:rPr>
              <a:t>+</a:t>
            </a:r>
            <a:r>
              <a:rPr lang="en-US" altLang="en-US" sz="2700" baseline="-25000" smtClean="0">
                <a:sym typeface="Wingdings" panose="05000000000000000000" pitchFamily="2" charset="2"/>
              </a:rPr>
              <a:t>(aq)</a:t>
            </a:r>
            <a:r>
              <a:rPr lang="en-US" altLang="en-US" sz="2700" smtClean="0">
                <a:sym typeface="Wingdings" panose="05000000000000000000" pitchFamily="2" charset="2"/>
              </a:rPr>
              <a:t> + Cl</a:t>
            </a:r>
            <a:r>
              <a:rPr lang="en-US" altLang="en-US" sz="2700" baseline="30000" smtClean="0">
                <a:sym typeface="Wingdings" panose="05000000000000000000" pitchFamily="2" charset="2"/>
              </a:rPr>
              <a:t>-</a:t>
            </a:r>
            <a:r>
              <a:rPr lang="en-US" altLang="en-US" sz="2700" baseline="-25000" smtClean="0">
                <a:sym typeface="Wingdings" panose="05000000000000000000" pitchFamily="2" charset="2"/>
              </a:rPr>
              <a:t>(aq)</a:t>
            </a:r>
            <a:r>
              <a:rPr lang="en-US" altLang="en-US" sz="2700" smtClean="0">
                <a:sym typeface="Wingdings" panose="05000000000000000000" pitchFamily="2" charset="2"/>
              </a:rPr>
              <a:t> + H</a:t>
            </a:r>
            <a:r>
              <a:rPr lang="en-US" altLang="en-US" sz="2700" baseline="-25000" smtClean="0">
                <a:sym typeface="Wingdings" panose="05000000000000000000" pitchFamily="2" charset="2"/>
              </a:rPr>
              <a:t>2</a:t>
            </a:r>
            <a:r>
              <a:rPr lang="en-US" altLang="en-US" sz="2700" smtClean="0">
                <a:sym typeface="Wingdings" panose="05000000000000000000" pitchFamily="2" charset="2"/>
              </a:rPr>
              <a:t>O</a:t>
            </a:r>
            <a:r>
              <a:rPr lang="en-US" altLang="en-US" sz="2700" baseline="-25000" smtClean="0">
                <a:sym typeface="Wingdings" panose="05000000000000000000" pitchFamily="2" charset="2"/>
              </a:rPr>
              <a:t>(l)</a:t>
            </a:r>
          </a:p>
          <a:p>
            <a:pPr eaLnBrk="1" hangingPunct="1">
              <a:buFont typeface="Wingdings" panose="05000000000000000000" pitchFamily="2" charset="2"/>
              <a:buNone/>
            </a:pPr>
            <a:endParaRPr lang="en-US" altLang="en-US" sz="270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B2207129-2CF9-4E7A-B35C-7614279270E0}" type="slidenum">
              <a:rPr lang="en-US" altLang="en-US" baseline="0">
                <a:latin typeface="Arial Black" panose="020B0A04020102020204" pitchFamily="34" charset="0"/>
              </a:rPr>
              <a:pPr/>
              <a:t>42</a:t>
            </a:fld>
            <a:endParaRPr lang="en-US" altLang="en-US" baseline="0">
              <a:latin typeface="Arial Black" panose="020B0A04020102020204" pitchFamily="34" charset="0"/>
            </a:endParaRPr>
          </a:p>
        </p:txBody>
      </p:sp>
      <p:sp>
        <p:nvSpPr>
          <p:cNvPr id="45059" name="Rectangle 2"/>
          <p:cNvSpPr>
            <a:spLocks noGrp="1" noChangeArrowheads="1"/>
          </p:cNvSpPr>
          <p:nvPr>
            <p:ph type="title"/>
          </p:nvPr>
        </p:nvSpPr>
        <p:spPr/>
        <p:txBody>
          <a:bodyPr/>
          <a:lstStyle/>
          <a:p>
            <a:pPr eaLnBrk="1" hangingPunct="1"/>
            <a:r>
              <a:rPr lang="en-US" altLang="en-US" smtClean="0"/>
              <a:t>Net Ionic Equation </a:t>
            </a:r>
          </a:p>
        </p:txBody>
      </p:sp>
      <p:sp>
        <p:nvSpPr>
          <p:cNvPr id="45060" name="Rectangle 3"/>
          <p:cNvSpPr>
            <a:spLocks noGrp="1" noChangeArrowheads="1"/>
          </p:cNvSpPr>
          <p:nvPr>
            <p:ph type="body" idx="1"/>
          </p:nvPr>
        </p:nvSpPr>
        <p:spPr/>
        <p:txBody>
          <a:bodyPr/>
          <a:lstStyle/>
          <a:p>
            <a:pPr eaLnBrk="1" hangingPunct="1">
              <a:lnSpc>
                <a:spcPct val="80000"/>
              </a:lnSpc>
            </a:pPr>
            <a:r>
              <a:rPr lang="en-US" altLang="en-US" sz="2000" smtClean="0"/>
              <a:t>Includes only those solutions components directly involved in the reaction. </a:t>
            </a:r>
          </a:p>
          <a:p>
            <a:pPr eaLnBrk="1" hangingPunct="1">
              <a:lnSpc>
                <a:spcPct val="80000"/>
              </a:lnSpc>
              <a:buFont typeface="Wingdings" panose="05000000000000000000" pitchFamily="2" charset="2"/>
              <a:buNone/>
            </a:pPr>
            <a:endParaRPr lang="en-US" altLang="en-US" sz="2000" smtClean="0"/>
          </a:p>
          <a:p>
            <a:pPr eaLnBrk="1" hangingPunct="1">
              <a:lnSpc>
                <a:spcPct val="80000"/>
              </a:lnSpc>
              <a:buFont typeface="Wingdings" panose="05000000000000000000" pitchFamily="2" charset="2"/>
              <a:buNone/>
            </a:pPr>
            <a:r>
              <a:rPr lang="en-US" altLang="en-US" sz="1900" smtClean="0"/>
              <a:t>H</a:t>
            </a:r>
            <a:r>
              <a:rPr lang="en-US" altLang="en-US" sz="1900" baseline="30000" smtClean="0"/>
              <a:t>+</a:t>
            </a:r>
            <a:r>
              <a:rPr lang="en-US" altLang="en-US" sz="1900" baseline="-25000" smtClean="0"/>
              <a:t>(aq) </a:t>
            </a:r>
            <a:r>
              <a:rPr lang="en-US" altLang="en-US" sz="1900" smtClean="0"/>
              <a:t> + OH</a:t>
            </a:r>
            <a:r>
              <a:rPr lang="en-US" altLang="en-US" sz="1900" baseline="30000" smtClean="0"/>
              <a:t>-</a:t>
            </a:r>
            <a:r>
              <a:rPr lang="en-US" altLang="en-US" sz="1900" baseline="-25000" smtClean="0"/>
              <a:t>(aq) </a:t>
            </a:r>
            <a:r>
              <a:rPr lang="en-US" altLang="en-US" sz="1900" smtClean="0">
                <a:sym typeface="Wingdings" panose="05000000000000000000" pitchFamily="2" charset="2"/>
              </a:rPr>
              <a:t> H</a:t>
            </a:r>
            <a:r>
              <a:rPr lang="en-US" altLang="en-US" sz="1900" baseline="-25000" smtClean="0">
                <a:sym typeface="Wingdings" panose="05000000000000000000" pitchFamily="2" charset="2"/>
              </a:rPr>
              <a:t>2</a:t>
            </a:r>
            <a:r>
              <a:rPr lang="en-US" altLang="en-US" sz="1900" smtClean="0">
                <a:sym typeface="Wingdings" panose="05000000000000000000" pitchFamily="2" charset="2"/>
              </a:rPr>
              <a:t>O</a:t>
            </a:r>
            <a:r>
              <a:rPr lang="en-US" altLang="en-US" sz="1900" baseline="-25000" smtClean="0">
                <a:sym typeface="Wingdings" panose="05000000000000000000" pitchFamily="2" charset="2"/>
              </a:rPr>
              <a:t>(l)</a:t>
            </a:r>
          </a:p>
          <a:p>
            <a:pPr eaLnBrk="1" hangingPunct="1">
              <a:lnSpc>
                <a:spcPct val="80000"/>
              </a:lnSpc>
              <a:buFont typeface="Wingdings" panose="05000000000000000000" pitchFamily="2" charset="2"/>
              <a:buNone/>
            </a:pPr>
            <a:endParaRPr lang="en-US" altLang="en-US" sz="1900" baseline="-25000" smtClean="0">
              <a:sym typeface="Wingdings" panose="05000000000000000000" pitchFamily="2" charset="2"/>
            </a:endParaRPr>
          </a:p>
          <a:p>
            <a:pPr eaLnBrk="1" hangingPunct="1">
              <a:lnSpc>
                <a:spcPct val="80000"/>
              </a:lnSpc>
              <a:buFont typeface="Wingdings" panose="05000000000000000000" pitchFamily="2" charset="2"/>
              <a:buNone/>
            </a:pPr>
            <a:r>
              <a:rPr lang="en-US" altLang="en-US" sz="1900" smtClean="0">
                <a:sym typeface="Wingdings" panose="05000000000000000000" pitchFamily="2" charset="2"/>
              </a:rPr>
              <a:t>Spectator ions: ions that appear in identical forms in reactants and product side of a chemical rxn that do not participate in the rxn directly. </a:t>
            </a:r>
          </a:p>
          <a:p>
            <a:pPr eaLnBrk="1" hangingPunct="1">
              <a:lnSpc>
                <a:spcPct val="80000"/>
              </a:lnSpc>
              <a:buFont typeface="Wingdings" panose="05000000000000000000" pitchFamily="2" charset="2"/>
              <a:buNone/>
            </a:pPr>
            <a:endParaRPr lang="en-US" altLang="en-US" sz="1900" smtClean="0">
              <a:sym typeface="Wingdings" panose="05000000000000000000" pitchFamily="2" charset="2"/>
            </a:endParaRPr>
          </a:p>
          <a:p>
            <a:pPr eaLnBrk="1" hangingPunct="1">
              <a:lnSpc>
                <a:spcPct val="80000"/>
              </a:lnSpc>
              <a:buFont typeface="Wingdings" panose="05000000000000000000" pitchFamily="2" charset="2"/>
              <a:buNone/>
            </a:pPr>
            <a:r>
              <a:rPr lang="en-US" altLang="en-US" sz="1900" smtClean="0">
                <a:sym typeface="Wingdings" panose="05000000000000000000" pitchFamily="2" charset="2"/>
              </a:rPr>
              <a:t> Liquids (l) never break up. </a:t>
            </a:r>
          </a:p>
          <a:p>
            <a:pPr eaLnBrk="1" hangingPunct="1">
              <a:lnSpc>
                <a:spcPct val="80000"/>
              </a:lnSpc>
              <a:buFont typeface="Wingdings" panose="05000000000000000000" pitchFamily="2" charset="2"/>
              <a:buNone/>
            </a:pPr>
            <a:r>
              <a:rPr lang="en-US" altLang="en-US" sz="1900" smtClean="0">
                <a:sym typeface="Wingdings" panose="05000000000000000000" pitchFamily="2" charset="2"/>
              </a:rPr>
              <a:t>Solids on the reactant side can dissolve and form reactants </a:t>
            </a:r>
          </a:p>
          <a:p>
            <a:pPr eaLnBrk="1" hangingPunct="1">
              <a:lnSpc>
                <a:spcPct val="80000"/>
              </a:lnSpc>
              <a:buFont typeface="Wingdings" panose="05000000000000000000" pitchFamily="2" charset="2"/>
              <a:buNone/>
            </a:pPr>
            <a:r>
              <a:rPr lang="en-US" altLang="en-US" sz="1900" smtClean="0">
                <a:sym typeface="Wingdings" panose="05000000000000000000" pitchFamily="2" charset="2"/>
              </a:rPr>
              <a:t>Solids on product side are precipitates and don’t break up</a:t>
            </a:r>
          </a:p>
          <a:p>
            <a:pPr eaLnBrk="1" hangingPunct="1">
              <a:lnSpc>
                <a:spcPct val="80000"/>
              </a:lnSpc>
              <a:buFont typeface="Wingdings" panose="05000000000000000000" pitchFamily="2" charset="2"/>
              <a:buNone/>
            </a:pPr>
            <a:r>
              <a:rPr lang="en-US" altLang="en-US" sz="1900" smtClean="0">
                <a:sym typeface="Wingdings" panose="05000000000000000000" pitchFamily="2" charset="2"/>
              </a:rPr>
              <a:t> </a:t>
            </a:r>
          </a:p>
          <a:p>
            <a:pPr eaLnBrk="1" hangingPunct="1">
              <a:lnSpc>
                <a:spcPct val="80000"/>
              </a:lnSpc>
              <a:buFont typeface="Wingdings" panose="05000000000000000000" pitchFamily="2" charset="2"/>
              <a:buNone/>
            </a:pPr>
            <a:r>
              <a:rPr lang="en-US" altLang="en-US" sz="1900" smtClean="0">
                <a:sym typeface="Wingdings" panose="05000000000000000000" pitchFamily="2" charset="2"/>
              </a:rPr>
              <a:t>NOTE: The net ionic equation of any strong acid-base neutralization rxn is always like the above rxn. </a:t>
            </a:r>
          </a:p>
          <a:p>
            <a:pPr eaLnBrk="1" hangingPunct="1">
              <a:lnSpc>
                <a:spcPct val="80000"/>
              </a:lnSpc>
              <a:buFont typeface="Wingdings" panose="05000000000000000000" pitchFamily="2" charset="2"/>
              <a:buNone/>
            </a:pPr>
            <a:endParaRPr lang="en-US" altLang="en-US" sz="1900" smtClean="0">
              <a:sym typeface="Wingdings" panose="05000000000000000000" pitchFamily="2" charset="2"/>
            </a:endParaRPr>
          </a:p>
          <a:p>
            <a:pPr eaLnBrk="1" hangingPunct="1">
              <a:lnSpc>
                <a:spcPct val="80000"/>
              </a:lnSpc>
            </a:pPr>
            <a:endParaRPr lang="en-US" altLang="en-US" sz="200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A3149DBE-80AB-4374-94FB-0F67517D81F4}" type="slidenum">
              <a:rPr lang="en-US" altLang="en-US" baseline="0">
                <a:latin typeface="Arial Black" panose="020B0A04020102020204" pitchFamily="34" charset="0"/>
              </a:rPr>
              <a:pPr/>
              <a:t>43</a:t>
            </a:fld>
            <a:endParaRPr lang="en-US" altLang="en-US" baseline="0">
              <a:latin typeface="Arial Black" panose="020B0A04020102020204" pitchFamily="34" charset="0"/>
            </a:endParaRPr>
          </a:p>
        </p:txBody>
      </p:sp>
      <p:sp>
        <p:nvSpPr>
          <p:cNvPr id="46083" name="Rectangle 2"/>
          <p:cNvSpPr>
            <a:spLocks noGrp="1" noChangeArrowheads="1"/>
          </p:cNvSpPr>
          <p:nvPr>
            <p:ph type="title"/>
          </p:nvPr>
        </p:nvSpPr>
        <p:spPr/>
        <p:txBody>
          <a:bodyPr/>
          <a:lstStyle/>
          <a:p>
            <a:pPr eaLnBrk="1" hangingPunct="1"/>
            <a:r>
              <a:rPr lang="en-US" altLang="en-US" smtClean="0"/>
              <a:t>What to do with subscripts </a:t>
            </a:r>
          </a:p>
        </p:txBody>
      </p:sp>
      <p:sp>
        <p:nvSpPr>
          <p:cNvPr id="46084" name="Rectangle 3"/>
          <p:cNvSpPr>
            <a:spLocks noGrp="1" noChangeArrowheads="1"/>
          </p:cNvSpPr>
          <p:nvPr>
            <p:ph type="body" idx="1"/>
          </p:nvPr>
        </p:nvSpPr>
        <p:spPr/>
        <p:txBody>
          <a:bodyPr/>
          <a:lstStyle/>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r>
              <a:rPr lang="en-US" altLang="en-US" sz="3300" smtClean="0"/>
              <a:t>MOLECULAR:        Mg(ClO</a:t>
            </a:r>
            <a:r>
              <a:rPr lang="en-US" altLang="en-US" sz="3300" baseline="-25000" smtClean="0"/>
              <a:t>4</a:t>
            </a:r>
            <a:r>
              <a:rPr lang="en-US" altLang="en-US" sz="3300" smtClean="0"/>
              <a:t>)</a:t>
            </a:r>
            <a:r>
              <a:rPr lang="en-US" altLang="en-US" sz="3300" baseline="-25000" smtClean="0">
                <a:solidFill>
                  <a:srgbClr val="FF0066"/>
                </a:solidFill>
              </a:rPr>
              <a:t>2</a:t>
            </a:r>
            <a:r>
              <a:rPr lang="en-US" altLang="en-US" sz="3300" baseline="-25000" smtClean="0"/>
              <a:t>(aq)</a:t>
            </a:r>
          </a:p>
          <a:p>
            <a:pPr eaLnBrk="1" hangingPunct="1">
              <a:buFont typeface="Wingdings" panose="05000000000000000000" pitchFamily="2" charset="2"/>
              <a:buNone/>
            </a:pPr>
            <a:endParaRPr lang="en-US" altLang="en-US" sz="3300" baseline="-25000" smtClean="0"/>
          </a:p>
          <a:p>
            <a:pPr eaLnBrk="1" hangingPunct="1">
              <a:buFont typeface="Wingdings" panose="05000000000000000000" pitchFamily="2" charset="2"/>
              <a:buNone/>
            </a:pPr>
            <a:endParaRPr lang="en-US" altLang="en-US" sz="3300" baseline="-25000" smtClean="0"/>
          </a:p>
          <a:p>
            <a:pPr eaLnBrk="1" hangingPunct="1">
              <a:buFont typeface="Wingdings" panose="05000000000000000000" pitchFamily="2" charset="2"/>
              <a:buNone/>
            </a:pPr>
            <a:r>
              <a:rPr lang="en-US" altLang="en-US" sz="3300" smtClean="0"/>
              <a:t>NET IONIC:</a:t>
            </a:r>
            <a:r>
              <a:rPr lang="en-US" altLang="en-US" sz="3300" baseline="-25000" smtClean="0"/>
              <a:t>                    </a:t>
            </a:r>
            <a:r>
              <a:rPr lang="en-US" altLang="en-US" sz="3300" smtClean="0"/>
              <a:t>Mg</a:t>
            </a:r>
            <a:r>
              <a:rPr lang="en-US" altLang="en-US" sz="3300" baseline="30000" smtClean="0"/>
              <a:t>2+       </a:t>
            </a:r>
            <a:r>
              <a:rPr lang="en-US" altLang="en-US" sz="3300" smtClean="0">
                <a:solidFill>
                  <a:srgbClr val="FF0066"/>
                </a:solidFill>
              </a:rPr>
              <a:t>2</a:t>
            </a:r>
            <a:r>
              <a:rPr lang="en-US" altLang="en-US" sz="3300" smtClean="0"/>
              <a:t>ClO</a:t>
            </a:r>
            <a:r>
              <a:rPr lang="en-US" altLang="en-US" sz="3300" baseline="-25000" smtClean="0"/>
              <a:t>4</a:t>
            </a:r>
            <a:r>
              <a:rPr lang="en-US" altLang="en-US" sz="3300" smtClean="0"/>
              <a:t> </a:t>
            </a:r>
            <a:r>
              <a:rPr lang="en-US" altLang="en-US" sz="3300" baseline="30000" smtClean="0"/>
              <a:t>-</a:t>
            </a:r>
            <a:r>
              <a:rPr lang="en-US" altLang="en-US" sz="3300" baseline="-25000" smtClean="0"/>
              <a:t>(aq)</a:t>
            </a:r>
            <a:r>
              <a:rPr lang="en-US" altLang="en-US" sz="3300" smtClean="0"/>
              <a:t> </a:t>
            </a:r>
            <a:endParaRPr lang="en-US" altLang="en-US" sz="3300" baseline="-25000" smtClean="0"/>
          </a:p>
          <a:p>
            <a:pPr eaLnBrk="1" hangingPunct="1">
              <a:buFont typeface="Wingdings" panose="05000000000000000000" pitchFamily="2" charset="2"/>
              <a:buNone/>
            </a:pPr>
            <a:endParaRPr lang="en-US" altLang="en-US" sz="3300" baseline="-25000" smtClean="0"/>
          </a:p>
          <a:p>
            <a:pPr eaLnBrk="1" hangingPunct="1">
              <a:buFont typeface="Wingdings" panose="05000000000000000000" pitchFamily="2" charset="2"/>
              <a:buNone/>
            </a:pPr>
            <a:endParaRPr lang="en-US" altLang="en-US" sz="3300" baseline="-250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0DBD1FD4-2977-4BE0-9A5A-03614CE1E89D}" type="slidenum">
              <a:rPr lang="en-US" altLang="en-US" baseline="0">
                <a:latin typeface="Arial Black" panose="020B0A04020102020204" pitchFamily="34" charset="0"/>
              </a:rPr>
              <a:pPr/>
              <a:t>44</a:t>
            </a:fld>
            <a:endParaRPr lang="en-US" altLang="en-US" baseline="0">
              <a:latin typeface="Arial Black" panose="020B0A04020102020204" pitchFamily="34" charset="0"/>
            </a:endParaRPr>
          </a:p>
        </p:txBody>
      </p:sp>
      <p:sp>
        <p:nvSpPr>
          <p:cNvPr id="47107" name="Rectangle 2"/>
          <p:cNvSpPr>
            <a:spLocks noGrp="1" noChangeArrowheads="1"/>
          </p:cNvSpPr>
          <p:nvPr>
            <p:ph type="title"/>
          </p:nvPr>
        </p:nvSpPr>
        <p:spPr/>
        <p:txBody>
          <a:bodyPr/>
          <a:lstStyle/>
          <a:p>
            <a:pPr eaLnBrk="1" hangingPunct="1"/>
            <a:r>
              <a:rPr lang="en-US" altLang="en-US" sz="4000" smtClean="0"/>
              <a:t>Write the three types of equations for the following rxn. </a:t>
            </a:r>
          </a:p>
        </p:txBody>
      </p:sp>
      <p:sp>
        <p:nvSpPr>
          <p:cNvPr id="47108" name="Rectangle 3"/>
          <p:cNvSpPr>
            <a:spLocks noGrp="1" noChangeArrowheads="1"/>
          </p:cNvSpPr>
          <p:nvPr>
            <p:ph type="body" idx="1"/>
          </p:nvPr>
        </p:nvSpPr>
        <p:spPr/>
        <p:txBody>
          <a:bodyPr/>
          <a:lstStyle/>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r>
              <a:rPr lang="en-US" altLang="en-US" smtClean="0"/>
              <a:t>HClO</a:t>
            </a:r>
            <a:r>
              <a:rPr lang="en-US" altLang="en-US" baseline="-25000" smtClean="0"/>
              <a:t>4(aq)</a:t>
            </a:r>
            <a:r>
              <a:rPr lang="en-US" altLang="en-US" smtClean="0"/>
              <a:t> + Mg(OH)</a:t>
            </a:r>
            <a:r>
              <a:rPr lang="en-US" altLang="en-US" baseline="-25000" smtClean="0"/>
              <a:t>2(s) </a:t>
            </a:r>
            <a:r>
              <a:rPr lang="en-US" altLang="en-US" smtClean="0"/>
              <a:t> </a:t>
            </a:r>
            <a:r>
              <a:rPr lang="en-US" altLang="en-US" smtClean="0">
                <a:sym typeface="Wingdings" panose="05000000000000000000" pitchFamily="2" charset="2"/>
              </a:rPr>
              <a:t> </a:t>
            </a:r>
            <a:endParaRPr lang="en-US" altLang="en-US"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C947780D-CF85-4CB2-B287-D23DF17C2050}" type="slidenum">
              <a:rPr lang="en-US" altLang="en-US" baseline="0">
                <a:latin typeface="Arial Black" panose="020B0A04020102020204" pitchFamily="34" charset="0"/>
              </a:rPr>
              <a:pPr/>
              <a:t>45</a:t>
            </a:fld>
            <a:endParaRPr lang="en-US" altLang="en-US" baseline="0">
              <a:latin typeface="Arial Black" panose="020B0A04020102020204" pitchFamily="34" charset="0"/>
            </a:endParaRPr>
          </a:p>
        </p:txBody>
      </p:sp>
      <p:sp>
        <p:nvSpPr>
          <p:cNvPr id="48131" name="Rectangle 3"/>
          <p:cNvSpPr>
            <a:spLocks noGrp="1" noChangeArrowheads="1"/>
          </p:cNvSpPr>
          <p:nvPr>
            <p:ph type="body" idx="1"/>
          </p:nvPr>
        </p:nvSpPr>
        <p:spPr>
          <a:xfrm>
            <a:off x="0" y="152400"/>
            <a:ext cx="8686800" cy="5715000"/>
          </a:xfrm>
        </p:spPr>
        <p:txBody>
          <a:bodyPr/>
          <a:lstStyle/>
          <a:p>
            <a:pPr eaLnBrk="1" hangingPunct="1">
              <a:lnSpc>
                <a:spcPct val="80000"/>
              </a:lnSpc>
            </a:pPr>
            <a:endParaRPr lang="en-US" altLang="en-US" sz="2400" smtClean="0"/>
          </a:p>
          <a:p>
            <a:pPr eaLnBrk="1" hangingPunct="1">
              <a:lnSpc>
                <a:spcPct val="80000"/>
              </a:lnSpc>
              <a:buFont typeface="Wingdings" panose="05000000000000000000" pitchFamily="2" charset="2"/>
              <a:buNone/>
            </a:pPr>
            <a:r>
              <a:rPr lang="en-US" altLang="en-US" sz="2400" b="1" u="sng" smtClean="0"/>
              <a:t>Molecular</a:t>
            </a:r>
          </a:p>
          <a:p>
            <a:pPr eaLnBrk="1" hangingPunct="1">
              <a:lnSpc>
                <a:spcPct val="80000"/>
              </a:lnSpc>
              <a:buFont typeface="Wingdings" panose="05000000000000000000" pitchFamily="2" charset="2"/>
              <a:buNone/>
            </a:pPr>
            <a:endParaRPr lang="en-US" altLang="en-US" sz="2400" smtClean="0"/>
          </a:p>
          <a:p>
            <a:pPr eaLnBrk="1" hangingPunct="1">
              <a:lnSpc>
                <a:spcPct val="80000"/>
              </a:lnSpc>
              <a:buFont typeface="Wingdings" panose="05000000000000000000" pitchFamily="2" charset="2"/>
              <a:buNone/>
            </a:pPr>
            <a:r>
              <a:rPr lang="en-US" altLang="en-US" sz="2000" smtClean="0">
                <a:solidFill>
                  <a:srgbClr val="0033CC"/>
                </a:solidFill>
              </a:rPr>
              <a:t>2</a:t>
            </a:r>
            <a:r>
              <a:rPr lang="en-US" altLang="en-US" sz="2000" smtClean="0"/>
              <a:t>HClO</a:t>
            </a:r>
            <a:r>
              <a:rPr lang="en-US" altLang="en-US" sz="2000" baseline="-25000" smtClean="0"/>
              <a:t>4(aq)</a:t>
            </a:r>
            <a:r>
              <a:rPr lang="en-US" altLang="en-US" sz="2000" smtClean="0"/>
              <a:t> + Mg(OH)</a:t>
            </a:r>
            <a:r>
              <a:rPr lang="en-US" altLang="en-US" sz="2000" baseline="-25000" smtClean="0"/>
              <a:t>2 (s) </a:t>
            </a:r>
            <a:r>
              <a:rPr lang="en-US" altLang="en-US" sz="2100" smtClean="0">
                <a:sym typeface="Wingdings" panose="05000000000000000000" pitchFamily="2" charset="2"/>
              </a:rPr>
              <a:t> </a:t>
            </a:r>
            <a:r>
              <a:rPr lang="en-US" altLang="en-US" sz="2100" smtClean="0"/>
              <a:t>Mg(ClO</a:t>
            </a:r>
            <a:r>
              <a:rPr lang="en-US" altLang="en-US" sz="2100" baseline="-25000" smtClean="0"/>
              <a:t>4</a:t>
            </a:r>
            <a:r>
              <a:rPr lang="en-US" altLang="en-US" sz="2100" smtClean="0"/>
              <a:t>)</a:t>
            </a:r>
            <a:r>
              <a:rPr lang="en-US" altLang="en-US" sz="2100" baseline="-25000" smtClean="0"/>
              <a:t>2(aq)</a:t>
            </a:r>
            <a:r>
              <a:rPr lang="en-US" altLang="en-US" sz="2100" smtClean="0"/>
              <a:t> + </a:t>
            </a:r>
            <a:r>
              <a:rPr lang="en-US" altLang="en-US" sz="2100" smtClean="0">
                <a:solidFill>
                  <a:srgbClr val="0033CC"/>
                </a:solidFill>
              </a:rPr>
              <a:t>2</a:t>
            </a:r>
            <a:r>
              <a:rPr lang="en-US" altLang="en-US" sz="2100" smtClean="0"/>
              <a:t>H</a:t>
            </a:r>
            <a:r>
              <a:rPr lang="en-US" altLang="en-US" sz="2100" baseline="-25000" smtClean="0"/>
              <a:t>2</a:t>
            </a:r>
            <a:r>
              <a:rPr lang="en-US" altLang="en-US" sz="2100" smtClean="0"/>
              <a:t>O</a:t>
            </a:r>
          </a:p>
          <a:p>
            <a:pPr eaLnBrk="1" hangingPunct="1">
              <a:lnSpc>
                <a:spcPct val="80000"/>
              </a:lnSpc>
              <a:buFont typeface="Wingdings" panose="05000000000000000000" pitchFamily="2" charset="2"/>
              <a:buNone/>
            </a:pPr>
            <a:endParaRPr lang="en-US" altLang="en-US" sz="2400" smtClean="0"/>
          </a:p>
          <a:p>
            <a:pPr eaLnBrk="1" hangingPunct="1">
              <a:lnSpc>
                <a:spcPct val="80000"/>
              </a:lnSpc>
              <a:buFont typeface="Wingdings" panose="05000000000000000000" pitchFamily="2" charset="2"/>
              <a:buNone/>
            </a:pPr>
            <a:endParaRPr lang="en-US" altLang="en-US" sz="2400" smtClean="0"/>
          </a:p>
          <a:p>
            <a:pPr eaLnBrk="1" hangingPunct="1">
              <a:lnSpc>
                <a:spcPct val="80000"/>
              </a:lnSpc>
              <a:buFont typeface="Wingdings" panose="05000000000000000000" pitchFamily="2" charset="2"/>
              <a:buNone/>
            </a:pPr>
            <a:r>
              <a:rPr lang="en-US" altLang="en-US" sz="2400" b="1" u="sng" smtClean="0"/>
              <a:t>Complete Ionic</a:t>
            </a:r>
            <a:r>
              <a:rPr lang="en-US" altLang="en-US" sz="2400" smtClean="0"/>
              <a:t> </a:t>
            </a:r>
          </a:p>
          <a:p>
            <a:pPr eaLnBrk="1" hangingPunct="1">
              <a:lnSpc>
                <a:spcPct val="80000"/>
              </a:lnSpc>
              <a:buFont typeface="Wingdings" panose="05000000000000000000" pitchFamily="2" charset="2"/>
              <a:buNone/>
            </a:pPr>
            <a:endParaRPr lang="en-US" altLang="en-US" sz="2400" smtClean="0"/>
          </a:p>
          <a:p>
            <a:pPr eaLnBrk="1" hangingPunct="1">
              <a:lnSpc>
                <a:spcPct val="80000"/>
              </a:lnSpc>
              <a:buFont typeface="Wingdings" panose="05000000000000000000" pitchFamily="2" charset="2"/>
              <a:buNone/>
            </a:pPr>
            <a:r>
              <a:rPr lang="en-US" altLang="en-US" sz="2000" smtClean="0">
                <a:solidFill>
                  <a:srgbClr val="0033CC"/>
                </a:solidFill>
              </a:rPr>
              <a:t>2</a:t>
            </a:r>
            <a:r>
              <a:rPr lang="en-US" altLang="en-US" sz="2100" smtClean="0"/>
              <a:t>H</a:t>
            </a:r>
            <a:r>
              <a:rPr lang="en-US" altLang="en-US" sz="2100" baseline="30000" smtClean="0"/>
              <a:t>+ </a:t>
            </a:r>
            <a:r>
              <a:rPr lang="en-US" altLang="en-US" sz="2100" smtClean="0"/>
              <a:t>+ </a:t>
            </a:r>
            <a:r>
              <a:rPr lang="en-US" altLang="en-US" sz="2000" smtClean="0">
                <a:solidFill>
                  <a:srgbClr val="0033CC"/>
                </a:solidFill>
              </a:rPr>
              <a:t>2</a:t>
            </a:r>
            <a:r>
              <a:rPr lang="en-US" altLang="en-US" sz="2100" smtClean="0"/>
              <a:t>ClO</a:t>
            </a:r>
            <a:r>
              <a:rPr lang="en-US" altLang="en-US" sz="2100" baseline="-25000" smtClean="0"/>
              <a:t>4</a:t>
            </a:r>
            <a:r>
              <a:rPr lang="en-US" altLang="en-US" sz="2100" baseline="30000" smtClean="0"/>
              <a:t>- </a:t>
            </a:r>
            <a:r>
              <a:rPr lang="en-US" altLang="en-US" sz="2100" smtClean="0"/>
              <a:t>+ Mg</a:t>
            </a:r>
            <a:r>
              <a:rPr lang="en-US" altLang="en-US" sz="2100" baseline="30000" smtClean="0"/>
              <a:t>2+ </a:t>
            </a:r>
            <a:r>
              <a:rPr lang="en-US" altLang="en-US" sz="2100" smtClean="0"/>
              <a:t>+ </a:t>
            </a:r>
            <a:r>
              <a:rPr lang="en-US" altLang="en-US" sz="2100" smtClean="0">
                <a:solidFill>
                  <a:srgbClr val="FF0000"/>
                </a:solidFill>
              </a:rPr>
              <a:t>2</a:t>
            </a:r>
            <a:r>
              <a:rPr lang="en-US" altLang="en-US" sz="2100" smtClean="0"/>
              <a:t>OH</a:t>
            </a:r>
            <a:r>
              <a:rPr lang="en-US" altLang="en-US" sz="2100" baseline="30000" smtClean="0"/>
              <a:t>-  </a:t>
            </a:r>
            <a:r>
              <a:rPr lang="en-US" altLang="en-US" sz="2100" smtClean="0">
                <a:sym typeface="Wingdings" panose="05000000000000000000" pitchFamily="2" charset="2"/>
              </a:rPr>
              <a:t></a:t>
            </a:r>
            <a:r>
              <a:rPr lang="en-US" altLang="en-US" sz="2100" baseline="30000" smtClean="0">
                <a:sym typeface="Wingdings" panose="05000000000000000000" pitchFamily="2" charset="2"/>
              </a:rPr>
              <a:t> </a:t>
            </a:r>
            <a:r>
              <a:rPr lang="en-US" altLang="en-US" sz="2100" smtClean="0"/>
              <a:t>Mg</a:t>
            </a:r>
            <a:r>
              <a:rPr lang="en-US" altLang="en-US" sz="2100" baseline="30000" smtClean="0"/>
              <a:t>2+</a:t>
            </a:r>
            <a:r>
              <a:rPr lang="en-US" altLang="en-US" sz="2100" smtClean="0"/>
              <a:t> + </a:t>
            </a:r>
            <a:r>
              <a:rPr lang="en-US" altLang="en-US" sz="2100" smtClean="0">
                <a:solidFill>
                  <a:srgbClr val="FF0000"/>
                </a:solidFill>
              </a:rPr>
              <a:t>2</a:t>
            </a:r>
            <a:r>
              <a:rPr lang="en-US" altLang="en-US" sz="2100" smtClean="0"/>
              <a:t>(ClO</a:t>
            </a:r>
            <a:r>
              <a:rPr lang="en-US" altLang="en-US" sz="2100" baseline="-25000" smtClean="0"/>
              <a:t>4</a:t>
            </a:r>
            <a:r>
              <a:rPr lang="en-US" altLang="en-US" sz="2100" smtClean="0"/>
              <a:t>) + </a:t>
            </a:r>
            <a:r>
              <a:rPr lang="en-US" altLang="en-US" sz="2100" smtClean="0">
                <a:solidFill>
                  <a:srgbClr val="0033CC"/>
                </a:solidFill>
              </a:rPr>
              <a:t>2</a:t>
            </a:r>
            <a:r>
              <a:rPr lang="en-US" altLang="en-US" sz="2100" smtClean="0"/>
              <a:t>H</a:t>
            </a:r>
            <a:r>
              <a:rPr lang="en-US" altLang="en-US" sz="2100" baseline="-25000" smtClean="0"/>
              <a:t>2</a:t>
            </a:r>
            <a:r>
              <a:rPr lang="en-US" altLang="en-US" sz="2100" smtClean="0"/>
              <a:t>O </a:t>
            </a:r>
          </a:p>
          <a:p>
            <a:pPr eaLnBrk="1" hangingPunct="1">
              <a:lnSpc>
                <a:spcPct val="80000"/>
              </a:lnSpc>
              <a:buFont typeface="Wingdings" panose="05000000000000000000" pitchFamily="2" charset="2"/>
              <a:buNone/>
            </a:pPr>
            <a:endParaRPr lang="en-US" altLang="en-US" sz="2100" baseline="30000" smtClean="0"/>
          </a:p>
          <a:p>
            <a:pPr eaLnBrk="1" hangingPunct="1">
              <a:lnSpc>
                <a:spcPct val="80000"/>
              </a:lnSpc>
              <a:buFont typeface="Wingdings" panose="05000000000000000000" pitchFamily="2" charset="2"/>
              <a:buNone/>
            </a:pPr>
            <a:endParaRPr lang="en-US" altLang="en-US" sz="2100" smtClean="0"/>
          </a:p>
          <a:p>
            <a:pPr eaLnBrk="1" hangingPunct="1">
              <a:lnSpc>
                <a:spcPct val="80000"/>
              </a:lnSpc>
              <a:buFontTx/>
              <a:buChar char="•"/>
            </a:pPr>
            <a:r>
              <a:rPr lang="en-US" altLang="en-US" sz="2100" smtClean="0">
                <a:solidFill>
                  <a:srgbClr val="FF0000"/>
                </a:solidFill>
              </a:rPr>
              <a:t>Note subscripts that are “multiplied” through become coefficients</a:t>
            </a:r>
            <a:r>
              <a:rPr lang="en-US" altLang="en-US" sz="2100" smtClean="0"/>
              <a:t>   </a:t>
            </a:r>
          </a:p>
          <a:p>
            <a:pPr eaLnBrk="1" hangingPunct="1">
              <a:lnSpc>
                <a:spcPct val="80000"/>
              </a:lnSpc>
              <a:buFontTx/>
              <a:buChar char="•"/>
            </a:pPr>
            <a:r>
              <a:rPr lang="en-US" altLang="en-US" sz="2100" smtClean="0">
                <a:solidFill>
                  <a:srgbClr val="0033CC"/>
                </a:solidFill>
              </a:rPr>
              <a:t>Coefficients apply to all atoms in a compound</a:t>
            </a:r>
            <a:endParaRPr lang="en-US" altLang="en-US" sz="2100" smtClean="0"/>
          </a:p>
          <a:p>
            <a:pPr eaLnBrk="1" hangingPunct="1">
              <a:lnSpc>
                <a:spcPct val="80000"/>
              </a:lnSpc>
              <a:buFont typeface="Wingdings" panose="05000000000000000000" pitchFamily="2" charset="2"/>
              <a:buNone/>
            </a:pPr>
            <a:r>
              <a:rPr lang="en-US" altLang="en-US" sz="2100" smtClean="0"/>
              <a:t>                                                                     </a:t>
            </a:r>
          </a:p>
          <a:p>
            <a:pPr eaLnBrk="1" hangingPunct="1">
              <a:lnSpc>
                <a:spcPct val="80000"/>
              </a:lnSpc>
              <a:buFont typeface="Wingdings" panose="05000000000000000000" pitchFamily="2" charset="2"/>
              <a:buNone/>
            </a:pPr>
            <a:r>
              <a:rPr lang="en-US" altLang="en-US" sz="2100" b="1" u="sng" smtClean="0"/>
              <a:t>Net Ionic</a:t>
            </a:r>
            <a:r>
              <a:rPr lang="en-US" altLang="en-US" sz="2100" smtClean="0"/>
              <a:t> </a:t>
            </a:r>
          </a:p>
          <a:p>
            <a:pPr eaLnBrk="1" hangingPunct="1">
              <a:lnSpc>
                <a:spcPct val="80000"/>
              </a:lnSpc>
              <a:buFont typeface="Wingdings" panose="05000000000000000000" pitchFamily="2" charset="2"/>
              <a:buNone/>
            </a:pPr>
            <a:endParaRPr lang="en-US" altLang="en-US" sz="2100" smtClean="0"/>
          </a:p>
          <a:p>
            <a:pPr eaLnBrk="1" hangingPunct="1">
              <a:lnSpc>
                <a:spcPct val="80000"/>
              </a:lnSpc>
              <a:buFont typeface="Wingdings" panose="05000000000000000000" pitchFamily="2" charset="2"/>
              <a:buNone/>
            </a:pPr>
            <a:r>
              <a:rPr lang="en-US" altLang="en-US" sz="2100" smtClean="0">
                <a:solidFill>
                  <a:srgbClr val="0033CC"/>
                </a:solidFill>
              </a:rPr>
              <a:t>2</a:t>
            </a:r>
            <a:r>
              <a:rPr lang="en-US" altLang="en-US" sz="2100" smtClean="0"/>
              <a:t>H</a:t>
            </a:r>
            <a:r>
              <a:rPr lang="en-US" altLang="en-US" sz="2400" baseline="30000" smtClean="0"/>
              <a:t>+</a:t>
            </a:r>
            <a:r>
              <a:rPr lang="en-US" altLang="en-US" sz="2100" smtClean="0"/>
              <a:t> + </a:t>
            </a:r>
            <a:r>
              <a:rPr lang="en-US" altLang="en-US" sz="2100" smtClean="0">
                <a:solidFill>
                  <a:srgbClr val="FF0000"/>
                </a:solidFill>
              </a:rPr>
              <a:t>2</a:t>
            </a:r>
            <a:r>
              <a:rPr lang="en-US" altLang="en-US" sz="2100" smtClean="0"/>
              <a:t>OH</a:t>
            </a:r>
            <a:r>
              <a:rPr lang="en-US" altLang="en-US" sz="2100" baseline="30000" smtClean="0"/>
              <a:t>-      </a:t>
            </a:r>
            <a:r>
              <a:rPr lang="en-US" altLang="en-US" sz="2100" smtClean="0">
                <a:sym typeface="Wingdings" panose="05000000000000000000" pitchFamily="2" charset="2"/>
              </a:rPr>
              <a:t>  </a:t>
            </a:r>
            <a:r>
              <a:rPr lang="en-US" altLang="en-US" sz="2100" smtClean="0">
                <a:solidFill>
                  <a:srgbClr val="0033CC"/>
                </a:solidFill>
              </a:rPr>
              <a:t>2</a:t>
            </a:r>
            <a:r>
              <a:rPr lang="en-US" altLang="en-US" sz="2100" smtClean="0"/>
              <a:t>H</a:t>
            </a:r>
            <a:r>
              <a:rPr lang="en-US" altLang="en-US" sz="2100" baseline="-25000" smtClean="0"/>
              <a:t>2</a:t>
            </a:r>
            <a:r>
              <a:rPr lang="en-US" altLang="en-US" sz="2100" smtClean="0"/>
              <a:t>O</a:t>
            </a:r>
          </a:p>
          <a:p>
            <a:pPr eaLnBrk="1" hangingPunct="1">
              <a:lnSpc>
                <a:spcPct val="80000"/>
              </a:lnSpc>
              <a:buFont typeface="Wingdings" panose="05000000000000000000" pitchFamily="2" charset="2"/>
              <a:buNone/>
            </a:pPr>
            <a:endParaRPr lang="en-US" altLang="en-US" sz="2100" smtClean="0"/>
          </a:p>
          <a:p>
            <a:pPr eaLnBrk="1" hangingPunct="1">
              <a:lnSpc>
                <a:spcPct val="80000"/>
              </a:lnSpc>
              <a:buFont typeface="Wingdings" panose="05000000000000000000" pitchFamily="2" charset="2"/>
              <a:buNone/>
            </a:pPr>
            <a:endParaRPr lang="en-US" altLang="en-US" sz="2100" smtClean="0"/>
          </a:p>
          <a:p>
            <a:pPr eaLnBrk="1" hangingPunct="1">
              <a:lnSpc>
                <a:spcPct val="80000"/>
              </a:lnSpc>
              <a:buFont typeface="Wingdings" panose="05000000000000000000" pitchFamily="2" charset="2"/>
              <a:buNone/>
            </a:pPr>
            <a:endParaRPr lang="en-US" altLang="en-US" sz="2100" smtClean="0"/>
          </a:p>
        </p:txBody>
      </p:sp>
      <p:sp>
        <p:nvSpPr>
          <p:cNvPr id="48132" name="Line 4"/>
          <p:cNvSpPr>
            <a:spLocks noChangeShapeType="1"/>
          </p:cNvSpPr>
          <p:nvPr/>
        </p:nvSpPr>
        <p:spPr bwMode="auto">
          <a:xfrm flipH="1">
            <a:off x="838200" y="2971800"/>
            <a:ext cx="457200" cy="4572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3" name="Line 5"/>
          <p:cNvSpPr>
            <a:spLocks noChangeShapeType="1"/>
          </p:cNvSpPr>
          <p:nvPr/>
        </p:nvSpPr>
        <p:spPr bwMode="auto">
          <a:xfrm flipH="1">
            <a:off x="4572000" y="2895600"/>
            <a:ext cx="457200" cy="4572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4" name="Line 6"/>
          <p:cNvSpPr>
            <a:spLocks noChangeShapeType="1"/>
          </p:cNvSpPr>
          <p:nvPr/>
        </p:nvSpPr>
        <p:spPr bwMode="auto">
          <a:xfrm flipH="1">
            <a:off x="1905000" y="2971800"/>
            <a:ext cx="457200" cy="4572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5" name="Line 7"/>
          <p:cNvSpPr>
            <a:spLocks noChangeShapeType="1"/>
          </p:cNvSpPr>
          <p:nvPr/>
        </p:nvSpPr>
        <p:spPr bwMode="auto">
          <a:xfrm flipH="1">
            <a:off x="3657600" y="2971800"/>
            <a:ext cx="457200" cy="4572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5A03B2C9-ECD4-47AF-A9F3-B645AD00D5DE}" type="slidenum">
              <a:rPr lang="en-US" altLang="en-US" baseline="0">
                <a:latin typeface="Arial Black" panose="020B0A04020102020204" pitchFamily="34" charset="0"/>
              </a:rPr>
              <a:pPr/>
              <a:t>46</a:t>
            </a:fld>
            <a:endParaRPr lang="en-US" altLang="en-US" baseline="0">
              <a:latin typeface="Arial Black" panose="020B0A04020102020204" pitchFamily="34" charset="0"/>
            </a:endParaRPr>
          </a:p>
        </p:txBody>
      </p:sp>
      <p:sp>
        <p:nvSpPr>
          <p:cNvPr id="49155" name="Rectangle 2"/>
          <p:cNvSpPr>
            <a:spLocks noGrp="1" noChangeArrowheads="1"/>
          </p:cNvSpPr>
          <p:nvPr>
            <p:ph type="title"/>
          </p:nvPr>
        </p:nvSpPr>
        <p:spPr/>
        <p:txBody>
          <a:bodyPr/>
          <a:lstStyle/>
          <a:p>
            <a:pPr eaLnBrk="1" hangingPunct="1"/>
            <a:r>
              <a:rPr lang="en-US" altLang="en-US" sz="4000" smtClean="0"/>
              <a:t>Write the three types of equations for the following rxn. </a:t>
            </a:r>
          </a:p>
        </p:txBody>
      </p:sp>
      <p:sp>
        <p:nvSpPr>
          <p:cNvPr id="49156" name="Rectangle 3"/>
          <p:cNvSpPr>
            <a:spLocks noGrp="1" noChangeArrowheads="1"/>
          </p:cNvSpPr>
          <p:nvPr>
            <p:ph type="body" idx="1"/>
          </p:nvPr>
        </p:nvSpPr>
        <p:spPr/>
        <p:txBody>
          <a:bodyPr/>
          <a:lstStyle/>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endParaRPr lang="en-US" altLang="en-US" smtClean="0"/>
          </a:p>
          <a:p>
            <a:pPr>
              <a:spcBef>
                <a:spcPct val="0"/>
              </a:spcBef>
              <a:buClrTx/>
              <a:buSzTx/>
              <a:buFontTx/>
              <a:buNone/>
            </a:pPr>
            <a:r>
              <a:rPr lang="en-US" altLang="en-US" sz="3300" smtClean="0"/>
              <a:t>Pb(NO</a:t>
            </a:r>
            <a:r>
              <a:rPr lang="en-US" altLang="en-US" sz="3300" baseline="-25000" smtClean="0"/>
              <a:t>3</a:t>
            </a:r>
            <a:r>
              <a:rPr lang="en-US" altLang="en-US" sz="3300" smtClean="0"/>
              <a:t>)</a:t>
            </a:r>
            <a:r>
              <a:rPr lang="en-US" altLang="en-US" sz="3300" baseline="-25000" smtClean="0"/>
              <a:t>2 </a:t>
            </a:r>
            <a:r>
              <a:rPr lang="en-US" altLang="en-US" sz="3300" smtClean="0"/>
              <a:t>(aq) + 2KI (aq) </a:t>
            </a:r>
            <a:r>
              <a:rPr lang="en-US" altLang="en-US" smtClean="0">
                <a:sym typeface="Wingdings" panose="05000000000000000000" pitchFamily="2" charset="2"/>
              </a:rPr>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216E5A02-267E-4D12-90E8-50C0BB4D5E10}" type="slidenum">
              <a:rPr lang="en-US" altLang="en-US" baseline="0">
                <a:latin typeface="Arial Black" panose="020B0A04020102020204" pitchFamily="34" charset="0"/>
              </a:rPr>
              <a:pPr/>
              <a:t>47</a:t>
            </a:fld>
            <a:endParaRPr lang="en-US" altLang="en-US" baseline="0">
              <a:latin typeface="Arial Black" panose="020B0A04020102020204" pitchFamily="34" charset="0"/>
            </a:endParaRPr>
          </a:p>
        </p:txBody>
      </p:sp>
      <p:sp>
        <p:nvSpPr>
          <p:cNvPr id="50179" name="Rectangle 2"/>
          <p:cNvSpPr>
            <a:spLocks noGrp="1" noChangeArrowheads="1"/>
          </p:cNvSpPr>
          <p:nvPr>
            <p:ph type="body" idx="1"/>
          </p:nvPr>
        </p:nvSpPr>
        <p:spPr>
          <a:xfrm>
            <a:off x="0" y="152400"/>
            <a:ext cx="9144000" cy="5715000"/>
          </a:xfrm>
        </p:spPr>
        <p:txBody>
          <a:bodyPr/>
          <a:lstStyle/>
          <a:p>
            <a:pPr eaLnBrk="1" hangingPunct="1">
              <a:lnSpc>
                <a:spcPct val="80000"/>
              </a:lnSpc>
            </a:pPr>
            <a:endParaRPr lang="en-US" altLang="en-US" sz="2000" smtClean="0"/>
          </a:p>
          <a:p>
            <a:pPr eaLnBrk="1" hangingPunct="1">
              <a:lnSpc>
                <a:spcPct val="80000"/>
              </a:lnSpc>
              <a:buFont typeface="Wingdings" panose="05000000000000000000" pitchFamily="2" charset="2"/>
              <a:buNone/>
            </a:pPr>
            <a:r>
              <a:rPr lang="en-US" altLang="en-US" sz="2000" b="1" u="sng" smtClean="0"/>
              <a:t>Molecular</a:t>
            </a:r>
          </a:p>
          <a:p>
            <a:pPr eaLnBrk="1" hangingPunct="1">
              <a:lnSpc>
                <a:spcPct val="80000"/>
              </a:lnSpc>
              <a:buFont typeface="Wingdings" panose="05000000000000000000" pitchFamily="2" charset="2"/>
              <a:buNone/>
            </a:pPr>
            <a:endParaRPr lang="en-US" altLang="en-US" sz="2000" smtClean="0"/>
          </a:p>
          <a:p>
            <a:pPr>
              <a:lnSpc>
                <a:spcPct val="80000"/>
              </a:lnSpc>
              <a:spcBef>
                <a:spcPct val="0"/>
              </a:spcBef>
              <a:buClrTx/>
              <a:buSzTx/>
              <a:buFontTx/>
              <a:buNone/>
            </a:pPr>
            <a:r>
              <a:rPr lang="en-US" altLang="en-US" sz="1900" smtClean="0"/>
              <a:t>Pb(NO</a:t>
            </a:r>
            <a:r>
              <a:rPr lang="en-US" altLang="en-US" sz="1900" baseline="-25000" smtClean="0"/>
              <a:t>3</a:t>
            </a:r>
            <a:r>
              <a:rPr lang="en-US" altLang="en-US" sz="1900" smtClean="0"/>
              <a:t>)</a:t>
            </a:r>
            <a:r>
              <a:rPr lang="en-US" altLang="en-US" sz="1900" baseline="-25000" smtClean="0">
                <a:solidFill>
                  <a:srgbClr val="FF0000"/>
                </a:solidFill>
              </a:rPr>
              <a:t>2</a:t>
            </a:r>
            <a:r>
              <a:rPr lang="en-US" altLang="en-US" sz="1900" baseline="-25000" smtClean="0"/>
              <a:t> </a:t>
            </a:r>
            <a:r>
              <a:rPr lang="en-US" altLang="en-US" sz="1900" smtClean="0"/>
              <a:t>(aq) + </a:t>
            </a:r>
            <a:r>
              <a:rPr lang="en-US" altLang="en-US" sz="1900" smtClean="0">
                <a:solidFill>
                  <a:srgbClr val="0033CC"/>
                </a:solidFill>
              </a:rPr>
              <a:t>2</a:t>
            </a:r>
            <a:r>
              <a:rPr lang="en-US" altLang="en-US" sz="1900" smtClean="0"/>
              <a:t>KI (aq) </a:t>
            </a:r>
            <a:r>
              <a:rPr lang="en-US" altLang="en-US" sz="1800" smtClean="0">
                <a:sym typeface="Wingdings" panose="05000000000000000000" pitchFamily="2" charset="2"/>
              </a:rPr>
              <a:t> PbI</a:t>
            </a:r>
            <a:r>
              <a:rPr lang="en-US" altLang="en-US" sz="1900" baseline="-25000" smtClean="0"/>
              <a:t>2 </a:t>
            </a:r>
            <a:r>
              <a:rPr lang="en-US" altLang="en-US" sz="1900" smtClean="0"/>
              <a:t>(s)  +  </a:t>
            </a:r>
            <a:r>
              <a:rPr lang="en-US" altLang="en-US" sz="1900" smtClean="0">
                <a:solidFill>
                  <a:srgbClr val="0033CC"/>
                </a:solidFill>
              </a:rPr>
              <a:t>2</a:t>
            </a:r>
            <a:r>
              <a:rPr lang="en-US" altLang="en-US" sz="1900" smtClean="0"/>
              <a:t>KNO</a:t>
            </a:r>
            <a:r>
              <a:rPr lang="en-US" altLang="en-US" sz="1900" baseline="-25000" smtClean="0"/>
              <a:t>3</a:t>
            </a:r>
            <a:r>
              <a:rPr lang="en-US" altLang="en-US" sz="1900" smtClean="0"/>
              <a:t> (aq)</a:t>
            </a:r>
          </a:p>
          <a:p>
            <a:pPr eaLnBrk="1" hangingPunct="1">
              <a:lnSpc>
                <a:spcPct val="80000"/>
              </a:lnSpc>
              <a:buFont typeface="Wingdings" panose="05000000000000000000" pitchFamily="2" charset="2"/>
              <a:buNone/>
            </a:pPr>
            <a:endParaRPr lang="en-US" altLang="en-US" sz="2000" smtClean="0"/>
          </a:p>
          <a:p>
            <a:pPr eaLnBrk="1" hangingPunct="1">
              <a:lnSpc>
                <a:spcPct val="80000"/>
              </a:lnSpc>
              <a:buFont typeface="Wingdings" panose="05000000000000000000" pitchFamily="2" charset="2"/>
              <a:buNone/>
            </a:pPr>
            <a:endParaRPr lang="en-US" altLang="en-US" sz="2000" smtClean="0"/>
          </a:p>
          <a:p>
            <a:pPr eaLnBrk="1" hangingPunct="1">
              <a:lnSpc>
                <a:spcPct val="80000"/>
              </a:lnSpc>
              <a:buFont typeface="Wingdings" panose="05000000000000000000" pitchFamily="2" charset="2"/>
              <a:buNone/>
            </a:pPr>
            <a:r>
              <a:rPr lang="en-US" altLang="en-US" sz="2000" b="1" u="sng" smtClean="0"/>
              <a:t>Complete Ionic</a:t>
            </a:r>
            <a:r>
              <a:rPr lang="en-US" altLang="en-US" sz="2000" smtClean="0"/>
              <a:t> </a:t>
            </a:r>
          </a:p>
          <a:p>
            <a:pPr eaLnBrk="1" hangingPunct="1">
              <a:lnSpc>
                <a:spcPct val="80000"/>
              </a:lnSpc>
              <a:buFont typeface="Wingdings" panose="05000000000000000000" pitchFamily="2" charset="2"/>
              <a:buNone/>
            </a:pPr>
            <a:endParaRPr lang="en-US" altLang="en-US" sz="2000" smtClean="0"/>
          </a:p>
          <a:p>
            <a:pPr eaLnBrk="1" hangingPunct="1">
              <a:lnSpc>
                <a:spcPct val="80000"/>
              </a:lnSpc>
              <a:buFont typeface="Wingdings" panose="05000000000000000000" pitchFamily="2" charset="2"/>
              <a:buNone/>
            </a:pPr>
            <a:endParaRPr lang="en-US" altLang="en-US" sz="1900" smtClean="0"/>
          </a:p>
          <a:p>
            <a:pPr eaLnBrk="1" hangingPunct="1">
              <a:lnSpc>
                <a:spcPct val="80000"/>
              </a:lnSpc>
              <a:buFont typeface="Wingdings" panose="05000000000000000000" pitchFamily="2" charset="2"/>
              <a:buNone/>
            </a:pPr>
            <a:r>
              <a:rPr lang="en-US" altLang="en-US" sz="1900" smtClean="0"/>
              <a:t>Pb </a:t>
            </a:r>
            <a:r>
              <a:rPr lang="en-US" altLang="en-US" sz="1900" baseline="30000" smtClean="0"/>
              <a:t>2+ </a:t>
            </a:r>
            <a:r>
              <a:rPr lang="en-US" altLang="en-US" sz="1900" smtClean="0"/>
              <a:t>(aq) + </a:t>
            </a:r>
            <a:r>
              <a:rPr lang="en-US" altLang="en-US" sz="1900" smtClean="0">
                <a:solidFill>
                  <a:srgbClr val="FF0000"/>
                </a:solidFill>
              </a:rPr>
              <a:t>2</a:t>
            </a:r>
            <a:r>
              <a:rPr lang="en-US" altLang="en-US" sz="1900" smtClean="0"/>
              <a:t>NO</a:t>
            </a:r>
            <a:r>
              <a:rPr lang="en-US" altLang="en-US" sz="1900" baseline="-25000" smtClean="0"/>
              <a:t>3</a:t>
            </a:r>
            <a:r>
              <a:rPr lang="en-US" altLang="en-US" sz="1900" baseline="30000" smtClean="0"/>
              <a:t>-1</a:t>
            </a:r>
            <a:r>
              <a:rPr lang="en-US" altLang="en-US" sz="1900" baseline="-25000" smtClean="0"/>
              <a:t> </a:t>
            </a:r>
            <a:r>
              <a:rPr lang="en-US" altLang="en-US" sz="1900" smtClean="0"/>
              <a:t>(aq) + </a:t>
            </a:r>
            <a:r>
              <a:rPr lang="en-US" altLang="en-US" sz="1900" smtClean="0">
                <a:solidFill>
                  <a:srgbClr val="0033CC"/>
                </a:solidFill>
              </a:rPr>
              <a:t>2</a:t>
            </a:r>
            <a:r>
              <a:rPr lang="en-US" altLang="en-US" sz="1900" smtClean="0"/>
              <a:t>K</a:t>
            </a:r>
            <a:r>
              <a:rPr lang="en-US" altLang="en-US" sz="1900" baseline="30000" smtClean="0"/>
              <a:t>+</a:t>
            </a:r>
            <a:r>
              <a:rPr lang="en-US" altLang="en-US" sz="1900" smtClean="0"/>
              <a:t> (aq) + </a:t>
            </a:r>
            <a:r>
              <a:rPr lang="en-US" altLang="en-US" sz="1900" smtClean="0">
                <a:solidFill>
                  <a:srgbClr val="0033CC"/>
                </a:solidFill>
              </a:rPr>
              <a:t>2</a:t>
            </a:r>
            <a:r>
              <a:rPr lang="en-US" altLang="en-US" sz="1900" smtClean="0"/>
              <a:t>I</a:t>
            </a:r>
            <a:r>
              <a:rPr lang="en-US" altLang="en-US" sz="1900" baseline="30000" smtClean="0"/>
              <a:t>-</a:t>
            </a:r>
            <a:r>
              <a:rPr lang="en-US" altLang="en-US" sz="1900" smtClean="0"/>
              <a:t>  (aq)</a:t>
            </a:r>
            <a:r>
              <a:rPr lang="en-US" altLang="en-US" sz="1800" smtClean="0">
                <a:sym typeface="Wingdings" panose="05000000000000000000" pitchFamily="2" charset="2"/>
              </a:rPr>
              <a:t> PbI</a:t>
            </a:r>
            <a:r>
              <a:rPr lang="en-US" altLang="en-US" sz="1900" baseline="-25000" smtClean="0"/>
              <a:t>2 </a:t>
            </a:r>
            <a:r>
              <a:rPr lang="en-US" altLang="en-US" sz="1900" smtClean="0"/>
              <a:t>(s)  +  </a:t>
            </a:r>
            <a:r>
              <a:rPr lang="en-US" altLang="en-US" sz="1900" smtClean="0">
                <a:solidFill>
                  <a:srgbClr val="0033CC"/>
                </a:solidFill>
              </a:rPr>
              <a:t>2</a:t>
            </a:r>
            <a:r>
              <a:rPr lang="en-US" altLang="en-US" sz="1900" smtClean="0"/>
              <a:t>K</a:t>
            </a:r>
            <a:r>
              <a:rPr lang="en-US" altLang="en-US" sz="1900" baseline="30000" smtClean="0"/>
              <a:t>+</a:t>
            </a:r>
            <a:r>
              <a:rPr lang="en-US" altLang="en-US" sz="1900" smtClean="0"/>
              <a:t> (aq) +  </a:t>
            </a:r>
            <a:r>
              <a:rPr lang="en-US" altLang="en-US" sz="1900" smtClean="0">
                <a:solidFill>
                  <a:srgbClr val="0033CC"/>
                </a:solidFill>
              </a:rPr>
              <a:t>2</a:t>
            </a:r>
            <a:r>
              <a:rPr lang="en-US" altLang="en-US" sz="1900" smtClean="0"/>
              <a:t>NO</a:t>
            </a:r>
            <a:r>
              <a:rPr lang="en-US" altLang="en-US" sz="1900" baseline="-25000" smtClean="0"/>
              <a:t>3</a:t>
            </a:r>
            <a:r>
              <a:rPr lang="en-US" altLang="en-US" sz="1900" baseline="30000" smtClean="0"/>
              <a:t>-</a:t>
            </a:r>
            <a:r>
              <a:rPr lang="en-US" altLang="en-US" sz="1900" smtClean="0"/>
              <a:t> (aq)</a:t>
            </a:r>
          </a:p>
          <a:p>
            <a:pPr eaLnBrk="1" hangingPunct="1">
              <a:lnSpc>
                <a:spcPct val="80000"/>
              </a:lnSpc>
              <a:buFont typeface="Wingdings" panose="05000000000000000000" pitchFamily="2" charset="2"/>
              <a:buNone/>
            </a:pPr>
            <a:endParaRPr lang="en-US" altLang="en-US" sz="1900" smtClean="0"/>
          </a:p>
          <a:p>
            <a:pPr eaLnBrk="1" hangingPunct="1">
              <a:lnSpc>
                <a:spcPct val="80000"/>
              </a:lnSpc>
              <a:buFontTx/>
              <a:buChar char="•"/>
            </a:pPr>
            <a:r>
              <a:rPr lang="en-US" altLang="en-US" sz="1900" smtClean="0">
                <a:solidFill>
                  <a:srgbClr val="FF0000"/>
                </a:solidFill>
              </a:rPr>
              <a:t>Note subscripts that a re “multiplied” through become coefficients</a:t>
            </a:r>
            <a:r>
              <a:rPr lang="en-US" altLang="en-US" sz="1900" smtClean="0"/>
              <a:t>   </a:t>
            </a:r>
          </a:p>
          <a:p>
            <a:pPr eaLnBrk="1" hangingPunct="1">
              <a:lnSpc>
                <a:spcPct val="80000"/>
              </a:lnSpc>
              <a:buFontTx/>
              <a:buChar char="•"/>
            </a:pPr>
            <a:r>
              <a:rPr lang="en-US" altLang="en-US" sz="1900" smtClean="0">
                <a:solidFill>
                  <a:srgbClr val="0033CC"/>
                </a:solidFill>
              </a:rPr>
              <a:t>Coefficients apply to all atoms in a compound </a:t>
            </a:r>
            <a:r>
              <a:rPr lang="en-US" altLang="en-US" sz="1900" smtClean="0"/>
              <a:t>                                                                   </a:t>
            </a:r>
          </a:p>
          <a:p>
            <a:pPr eaLnBrk="1" hangingPunct="1">
              <a:lnSpc>
                <a:spcPct val="80000"/>
              </a:lnSpc>
              <a:buFont typeface="Wingdings" panose="05000000000000000000" pitchFamily="2" charset="2"/>
              <a:buNone/>
            </a:pPr>
            <a:endParaRPr lang="en-US" altLang="en-US" sz="1900" b="1" u="sng" smtClean="0"/>
          </a:p>
          <a:p>
            <a:pPr eaLnBrk="1" hangingPunct="1">
              <a:lnSpc>
                <a:spcPct val="80000"/>
              </a:lnSpc>
              <a:buFont typeface="Wingdings" panose="05000000000000000000" pitchFamily="2" charset="2"/>
              <a:buNone/>
            </a:pPr>
            <a:r>
              <a:rPr lang="en-US" altLang="en-US" sz="1900" b="1" u="sng" smtClean="0"/>
              <a:t>Net Ionic</a:t>
            </a:r>
            <a:r>
              <a:rPr lang="en-US" altLang="en-US" sz="1900" smtClean="0"/>
              <a:t> </a:t>
            </a:r>
          </a:p>
          <a:p>
            <a:pPr eaLnBrk="1" hangingPunct="1">
              <a:lnSpc>
                <a:spcPct val="80000"/>
              </a:lnSpc>
              <a:buFont typeface="Wingdings" panose="05000000000000000000" pitchFamily="2" charset="2"/>
              <a:buNone/>
            </a:pPr>
            <a:endParaRPr lang="en-US" altLang="en-US" sz="1900" smtClean="0"/>
          </a:p>
          <a:p>
            <a:pPr eaLnBrk="1" hangingPunct="1">
              <a:lnSpc>
                <a:spcPct val="80000"/>
              </a:lnSpc>
              <a:buFont typeface="Wingdings" panose="05000000000000000000" pitchFamily="2" charset="2"/>
              <a:buNone/>
            </a:pPr>
            <a:endParaRPr lang="en-US" altLang="en-US" sz="1900" smtClean="0"/>
          </a:p>
          <a:p>
            <a:pPr eaLnBrk="1" hangingPunct="1">
              <a:lnSpc>
                <a:spcPct val="80000"/>
              </a:lnSpc>
              <a:buFont typeface="Wingdings" panose="05000000000000000000" pitchFamily="2" charset="2"/>
              <a:buNone/>
            </a:pPr>
            <a:r>
              <a:rPr lang="en-US" altLang="en-US" sz="1900" smtClean="0"/>
              <a:t>Pb </a:t>
            </a:r>
            <a:r>
              <a:rPr lang="en-US" altLang="en-US" sz="1900" baseline="30000" smtClean="0"/>
              <a:t>2+ </a:t>
            </a:r>
            <a:r>
              <a:rPr lang="en-US" altLang="en-US" sz="1900" smtClean="0"/>
              <a:t>(aq) + 2I</a:t>
            </a:r>
            <a:r>
              <a:rPr lang="en-US" altLang="en-US" sz="1900" baseline="30000" smtClean="0"/>
              <a:t>-</a:t>
            </a:r>
            <a:r>
              <a:rPr lang="en-US" altLang="en-US" sz="1900" smtClean="0"/>
              <a:t>  (aq) </a:t>
            </a:r>
            <a:r>
              <a:rPr lang="en-US" altLang="en-US" sz="1800" smtClean="0">
                <a:sym typeface="Wingdings" panose="05000000000000000000" pitchFamily="2" charset="2"/>
              </a:rPr>
              <a:t> PbI</a:t>
            </a:r>
            <a:r>
              <a:rPr lang="en-US" altLang="en-US" sz="1900" baseline="-25000" smtClean="0"/>
              <a:t>2 </a:t>
            </a:r>
            <a:r>
              <a:rPr lang="en-US" altLang="en-US" sz="1900" smtClean="0"/>
              <a:t>(s)   </a:t>
            </a:r>
          </a:p>
          <a:p>
            <a:pPr eaLnBrk="1" hangingPunct="1">
              <a:lnSpc>
                <a:spcPct val="80000"/>
              </a:lnSpc>
              <a:buFont typeface="Wingdings" panose="05000000000000000000" pitchFamily="2" charset="2"/>
              <a:buNone/>
            </a:pPr>
            <a:endParaRPr lang="en-US" altLang="en-US" sz="1900" smtClean="0"/>
          </a:p>
          <a:p>
            <a:pPr eaLnBrk="1" hangingPunct="1">
              <a:lnSpc>
                <a:spcPct val="80000"/>
              </a:lnSpc>
              <a:buFont typeface="Wingdings" panose="05000000000000000000" pitchFamily="2" charset="2"/>
              <a:buNone/>
            </a:pPr>
            <a:endParaRPr lang="en-US" altLang="en-US" sz="1900" smtClean="0"/>
          </a:p>
          <a:p>
            <a:pPr eaLnBrk="1" hangingPunct="1">
              <a:lnSpc>
                <a:spcPct val="80000"/>
              </a:lnSpc>
              <a:buFont typeface="Wingdings" panose="05000000000000000000" pitchFamily="2" charset="2"/>
              <a:buNone/>
            </a:pPr>
            <a:endParaRPr lang="en-US" altLang="en-US" sz="19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ED2CCF9B-35D8-4405-9B64-6E98B87F64F8}" type="slidenum">
              <a:rPr lang="en-US" altLang="en-US" baseline="0">
                <a:latin typeface="Arial Black" panose="020B0A04020102020204" pitchFamily="34" charset="0"/>
              </a:rPr>
              <a:pPr/>
              <a:t>48</a:t>
            </a:fld>
            <a:endParaRPr lang="en-US" altLang="en-US" baseline="0">
              <a:latin typeface="Arial Black" panose="020B0A04020102020204" pitchFamily="34" charset="0"/>
            </a:endParaRPr>
          </a:p>
        </p:txBody>
      </p:sp>
      <p:grpSp>
        <p:nvGrpSpPr>
          <p:cNvPr id="95236" name="Group 4"/>
          <p:cNvGrpSpPr>
            <a:grpSpLocks/>
          </p:cNvGrpSpPr>
          <p:nvPr/>
        </p:nvGrpSpPr>
        <p:grpSpPr bwMode="auto">
          <a:xfrm>
            <a:off x="381000" y="2590800"/>
            <a:ext cx="8483600" cy="519113"/>
            <a:chOff x="218" y="1913"/>
            <a:chExt cx="5344" cy="327"/>
          </a:xfrm>
        </p:grpSpPr>
        <p:sp>
          <p:nvSpPr>
            <p:cNvPr id="51218" name="Text Box 5"/>
            <p:cNvSpPr txBox="1">
              <a:spLocks noChangeArrowheads="1"/>
            </p:cNvSpPr>
            <p:nvPr/>
          </p:nvSpPr>
          <p:spPr bwMode="auto">
            <a:xfrm>
              <a:off x="218" y="1913"/>
              <a:ext cx="534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algn="ctr" eaLnBrk="1" hangingPunct="1"/>
              <a:r>
                <a:rPr lang="en-US" altLang="en-US" sz="2800" baseline="0"/>
                <a:t>AgNO</a:t>
              </a:r>
              <a:r>
                <a:rPr lang="en-US" altLang="en-US" sz="2800"/>
                <a:t>3</a:t>
              </a:r>
              <a:r>
                <a:rPr lang="en-US" altLang="en-US" sz="2800" baseline="0"/>
                <a:t> (</a:t>
              </a:r>
              <a:r>
                <a:rPr lang="en-US" altLang="en-US" sz="2800" i="1" baseline="0"/>
                <a:t>aq</a:t>
              </a:r>
              <a:r>
                <a:rPr lang="en-US" altLang="en-US" sz="2800" baseline="0"/>
                <a:t>) + NaCl (</a:t>
              </a:r>
              <a:r>
                <a:rPr lang="en-US" altLang="en-US" sz="2800" i="1" baseline="0"/>
                <a:t>aq</a:t>
              </a:r>
              <a:r>
                <a:rPr lang="en-US" altLang="en-US" sz="2800" baseline="0"/>
                <a:t>)          AgCl (</a:t>
              </a:r>
              <a:r>
                <a:rPr lang="en-US" altLang="en-US" sz="2800" i="1" baseline="0"/>
                <a:t>s</a:t>
              </a:r>
              <a:r>
                <a:rPr lang="en-US" altLang="en-US" sz="2800" baseline="0"/>
                <a:t>) + NaNO</a:t>
              </a:r>
              <a:r>
                <a:rPr lang="en-US" altLang="en-US" sz="2800"/>
                <a:t>3</a:t>
              </a:r>
              <a:r>
                <a:rPr lang="en-US" altLang="en-US" sz="2800" baseline="0"/>
                <a:t> (</a:t>
              </a:r>
              <a:r>
                <a:rPr lang="en-US" altLang="en-US" sz="2800" i="1" baseline="0"/>
                <a:t>aq</a:t>
              </a:r>
              <a:r>
                <a:rPr lang="en-US" altLang="en-US" sz="2800" baseline="0"/>
                <a:t>)</a:t>
              </a:r>
            </a:p>
          </p:txBody>
        </p:sp>
        <p:sp>
          <p:nvSpPr>
            <p:cNvPr id="51219" name="Line 6"/>
            <p:cNvSpPr>
              <a:spLocks noChangeShapeType="1"/>
            </p:cNvSpPr>
            <p:nvPr/>
          </p:nvSpPr>
          <p:spPr bwMode="auto">
            <a:xfrm>
              <a:off x="2736" y="2119"/>
              <a:ext cx="48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5239" name="Group 7"/>
          <p:cNvGrpSpPr>
            <a:grpSpLocks/>
          </p:cNvGrpSpPr>
          <p:nvPr/>
        </p:nvGrpSpPr>
        <p:grpSpPr bwMode="auto">
          <a:xfrm>
            <a:off x="381000" y="3581400"/>
            <a:ext cx="8329613" cy="519113"/>
            <a:chOff x="253" y="2456"/>
            <a:chExt cx="5247" cy="327"/>
          </a:xfrm>
        </p:grpSpPr>
        <p:sp>
          <p:nvSpPr>
            <p:cNvPr id="51216" name="Text Box 8"/>
            <p:cNvSpPr txBox="1">
              <a:spLocks noChangeArrowheads="1"/>
            </p:cNvSpPr>
            <p:nvPr/>
          </p:nvSpPr>
          <p:spPr bwMode="auto">
            <a:xfrm>
              <a:off x="253" y="2456"/>
              <a:ext cx="524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algn="ctr" eaLnBrk="1" hangingPunct="1"/>
              <a:r>
                <a:rPr lang="en-US" altLang="en-US" sz="2800" baseline="0"/>
                <a:t>Ag</a:t>
              </a:r>
              <a:r>
                <a:rPr lang="en-US" altLang="en-US" sz="2800" baseline="30000"/>
                <a:t>+</a:t>
              </a:r>
              <a:r>
                <a:rPr lang="en-US" altLang="en-US" sz="2800" baseline="0"/>
                <a:t> + NO</a:t>
              </a:r>
              <a:r>
                <a:rPr lang="en-US" altLang="en-US" sz="2800"/>
                <a:t>3</a:t>
              </a:r>
              <a:r>
                <a:rPr lang="en-US" altLang="en-US" sz="2800" baseline="30000"/>
                <a:t>-</a:t>
              </a:r>
              <a:r>
                <a:rPr lang="en-US" altLang="en-US" sz="2800" baseline="0"/>
                <a:t> + Na</a:t>
              </a:r>
              <a:r>
                <a:rPr lang="en-US" altLang="en-US" sz="2800" baseline="30000"/>
                <a:t>+</a:t>
              </a:r>
              <a:r>
                <a:rPr lang="en-US" altLang="en-US" sz="2800" baseline="0"/>
                <a:t> + Cl</a:t>
              </a:r>
              <a:r>
                <a:rPr lang="en-US" altLang="en-US" sz="2800" baseline="30000"/>
                <a:t>-</a:t>
              </a:r>
              <a:r>
                <a:rPr lang="en-US" altLang="en-US" sz="2800" baseline="0"/>
                <a:t>           AgCl (</a:t>
              </a:r>
              <a:r>
                <a:rPr lang="en-US" altLang="en-US" sz="2800" i="1" baseline="0"/>
                <a:t>s</a:t>
              </a:r>
              <a:r>
                <a:rPr lang="en-US" altLang="en-US" sz="2800" baseline="0"/>
                <a:t>) + Na</a:t>
              </a:r>
              <a:r>
                <a:rPr lang="en-US" altLang="en-US" sz="2800" baseline="30000"/>
                <a:t>+ </a:t>
              </a:r>
              <a:r>
                <a:rPr lang="en-US" altLang="en-US" sz="2800" baseline="0"/>
                <a:t>+ NO</a:t>
              </a:r>
              <a:r>
                <a:rPr lang="en-US" altLang="en-US" sz="2800"/>
                <a:t>3</a:t>
              </a:r>
              <a:r>
                <a:rPr lang="en-US" altLang="en-US" sz="2800" baseline="30000"/>
                <a:t>-</a:t>
              </a:r>
              <a:r>
                <a:rPr lang="en-US" altLang="en-US" sz="2800" baseline="0"/>
                <a:t> </a:t>
              </a:r>
            </a:p>
          </p:txBody>
        </p:sp>
        <p:sp>
          <p:nvSpPr>
            <p:cNvPr id="51217" name="Line 9"/>
            <p:cNvSpPr>
              <a:spLocks noChangeShapeType="1"/>
            </p:cNvSpPr>
            <p:nvPr/>
          </p:nvSpPr>
          <p:spPr bwMode="auto">
            <a:xfrm>
              <a:off x="2688" y="2640"/>
              <a:ext cx="48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5242" name="Group 10"/>
          <p:cNvGrpSpPr>
            <a:grpSpLocks/>
          </p:cNvGrpSpPr>
          <p:nvPr/>
        </p:nvGrpSpPr>
        <p:grpSpPr bwMode="auto">
          <a:xfrm>
            <a:off x="2438400" y="4572000"/>
            <a:ext cx="3951288" cy="519113"/>
            <a:chOff x="1639" y="3025"/>
            <a:chExt cx="2489" cy="327"/>
          </a:xfrm>
        </p:grpSpPr>
        <p:sp>
          <p:nvSpPr>
            <p:cNvPr id="51214" name="Text Box 11"/>
            <p:cNvSpPr txBox="1">
              <a:spLocks noChangeArrowheads="1"/>
            </p:cNvSpPr>
            <p:nvPr/>
          </p:nvSpPr>
          <p:spPr bwMode="auto">
            <a:xfrm>
              <a:off x="1639" y="3025"/>
              <a:ext cx="248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algn="ctr" eaLnBrk="1" hangingPunct="1"/>
              <a:r>
                <a:rPr lang="en-US" altLang="en-US" sz="2800" baseline="0"/>
                <a:t>Ag</a:t>
              </a:r>
              <a:r>
                <a:rPr lang="en-US" altLang="en-US" sz="2800" baseline="30000"/>
                <a:t>+</a:t>
              </a:r>
              <a:r>
                <a:rPr lang="en-US" altLang="en-US" sz="2800" baseline="0"/>
                <a:t> + Cl</a:t>
              </a:r>
              <a:r>
                <a:rPr lang="en-US" altLang="en-US" sz="2800" baseline="30000"/>
                <a:t>-</a:t>
              </a:r>
              <a:r>
                <a:rPr lang="en-US" altLang="en-US" sz="2800" baseline="0"/>
                <a:t>           AgCl (</a:t>
              </a:r>
              <a:r>
                <a:rPr lang="en-US" altLang="en-US" sz="2800" i="1" baseline="0"/>
                <a:t>s</a:t>
              </a:r>
              <a:r>
                <a:rPr lang="en-US" altLang="en-US" sz="2800" baseline="0"/>
                <a:t>)</a:t>
              </a:r>
            </a:p>
          </p:txBody>
        </p:sp>
        <p:sp>
          <p:nvSpPr>
            <p:cNvPr id="51215" name="Line 12"/>
            <p:cNvSpPr>
              <a:spLocks noChangeShapeType="1"/>
            </p:cNvSpPr>
            <p:nvPr/>
          </p:nvSpPr>
          <p:spPr bwMode="auto">
            <a:xfrm>
              <a:off x="2702" y="3209"/>
              <a:ext cx="48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06" name="Text Box 13"/>
          <p:cNvSpPr txBox="1">
            <a:spLocks noChangeArrowheads="1"/>
          </p:cNvSpPr>
          <p:nvPr/>
        </p:nvSpPr>
        <p:spPr bwMode="auto">
          <a:xfrm>
            <a:off x="8531225" y="6384925"/>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r>
              <a:rPr lang="en-US" altLang="en-US" sz="2000" baseline="0"/>
              <a:t>4.2</a:t>
            </a:r>
          </a:p>
        </p:txBody>
      </p:sp>
      <p:grpSp>
        <p:nvGrpSpPr>
          <p:cNvPr id="95246" name="Group 14"/>
          <p:cNvGrpSpPr>
            <a:grpSpLocks/>
          </p:cNvGrpSpPr>
          <p:nvPr/>
        </p:nvGrpSpPr>
        <p:grpSpPr bwMode="auto">
          <a:xfrm>
            <a:off x="533400" y="838200"/>
            <a:ext cx="7983538" cy="1368425"/>
            <a:chOff x="124" y="1874"/>
            <a:chExt cx="5029" cy="862"/>
          </a:xfrm>
        </p:grpSpPr>
        <p:sp>
          <p:nvSpPr>
            <p:cNvPr id="51212" name="Text Box 15"/>
            <p:cNvSpPr txBox="1">
              <a:spLocks noChangeArrowheads="1"/>
            </p:cNvSpPr>
            <p:nvPr/>
          </p:nvSpPr>
          <p:spPr bwMode="auto">
            <a:xfrm>
              <a:off x="607" y="2066"/>
              <a:ext cx="454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r>
                <a:rPr lang="en-US" altLang="en-US" sz="2400" baseline="0">
                  <a:solidFill>
                    <a:schemeClr val="accent2"/>
                  </a:solidFill>
                </a:rPr>
                <a:t>Write the net ionic equation for the reaction of silver </a:t>
              </a:r>
            </a:p>
            <a:p>
              <a:r>
                <a:rPr lang="en-US" altLang="en-US" sz="2400" baseline="0">
                  <a:solidFill>
                    <a:schemeClr val="accent2"/>
                  </a:solidFill>
                </a:rPr>
                <a:t>nitrate with sodium chloride.</a:t>
              </a:r>
            </a:p>
          </p:txBody>
        </p:sp>
        <p:graphicFrame>
          <p:nvGraphicFramePr>
            <p:cNvPr id="51213" name="Object 16"/>
            <p:cNvGraphicFramePr>
              <a:graphicFrameLocks noChangeAspect="1"/>
            </p:cNvGraphicFramePr>
            <p:nvPr/>
          </p:nvGraphicFramePr>
          <p:xfrm>
            <a:off x="124" y="1874"/>
            <a:ext cx="452" cy="862"/>
          </p:xfrm>
          <a:graphic>
            <a:graphicData uri="http://schemas.openxmlformats.org/presentationml/2006/ole">
              <mc:AlternateContent xmlns:mc="http://schemas.openxmlformats.org/markup-compatibility/2006">
                <mc:Choice xmlns:v="urn:schemas-microsoft-com:vml" Requires="v">
                  <p:oleObj spid="_x0000_s51225" name="Clip" r:id="rId3" imgW="856615" imgH="1637665" progId="MS_ClipArt_Gallery.2">
                    <p:embed/>
                  </p:oleObj>
                </mc:Choice>
                <mc:Fallback>
                  <p:oleObj name="Clip" r:id="rId3" imgW="856615" imgH="1637665" progId="MS_ClipArt_Gallery.2">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 y="1874"/>
                          <a:ext cx="452" cy="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95249" name="Line 17"/>
          <p:cNvSpPr>
            <a:spLocks noChangeShapeType="1"/>
          </p:cNvSpPr>
          <p:nvPr/>
        </p:nvSpPr>
        <p:spPr bwMode="auto">
          <a:xfrm flipV="1">
            <a:off x="1447800" y="3733800"/>
            <a:ext cx="685800" cy="3810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50" name="Line 18"/>
          <p:cNvSpPr>
            <a:spLocks noChangeShapeType="1"/>
          </p:cNvSpPr>
          <p:nvPr/>
        </p:nvSpPr>
        <p:spPr bwMode="auto">
          <a:xfrm flipV="1">
            <a:off x="7696200" y="3733800"/>
            <a:ext cx="685800" cy="3810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51" name="Line 19"/>
          <p:cNvSpPr>
            <a:spLocks noChangeShapeType="1"/>
          </p:cNvSpPr>
          <p:nvPr/>
        </p:nvSpPr>
        <p:spPr bwMode="auto">
          <a:xfrm flipV="1">
            <a:off x="2438400" y="3657600"/>
            <a:ext cx="685800" cy="3810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52" name="Line 20"/>
          <p:cNvSpPr>
            <a:spLocks noChangeShapeType="1"/>
          </p:cNvSpPr>
          <p:nvPr/>
        </p:nvSpPr>
        <p:spPr bwMode="auto">
          <a:xfrm flipV="1">
            <a:off x="6705600" y="3657600"/>
            <a:ext cx="685800" cy="3810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5246"/>
                                        </p:tgtEl>
                                        <p:attrNameLst>
                                          <p:attrName>style.visibility</p:attrName>
                                        </p:attrNameLst>
                                      </p:cBhvr>
                                      <p:to>
                                        <p:strVal val="visible"/>
                                      </p:to>
                                    </p:set>
                                    <p:anim calcmode="lin" valueType="num">
                                      <p:cBhvr additive="base">
                                        <p:cTn id="7" dur="500" fill="hold"/>
                                        <p:tgtEl>
                                          <p:spTgt spid="95246"/>
                                        </p:tgtEl>
                                        <p:attrNameLst>
                                          <p:attrName>ppt_x</p:attrName>
                                        </p:attrNameLst>
                                      </p:cBhvr>
                                      <p:tavLst>
                                        <p:tav tm="0">
                                          <p:val>
                                            <p:strVal val="0-#ppt_w/2"/>
                                          </p:val>
                                        </p:tav>
                                        <p:tav tm="100000">
                                          <p:val>
                                            <p:strVal val="#ppt_x"/>
                                          </p:val>
                                        </p:tav>
                                      </p:tavLst>
                                    </p:anim>
                                    <p:anim calcmode="lin" valueType="num">
                                      <p:cBhvr additive="base">
                                        <p:cTn id="8" dur="500" fill="hold"/>
                                        <p:tgtEl>
                                          <p:spTgt spid="952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5236"/>
                                        </p:tgtEl>
                                        <p:attrNameLst>
                                          <p:attrName>style.visibility</p:attrName>
                                        </p:attrNameLst>
                                      </p:cBhvr>
                                      <p:to>
                                        <p:strVal val="visible"/>
                                      </p:to>
                                    </p:set>
                                    <p:anim calcmode="lin" valueType="num">
                                      <p:cBhvr additive="base">
                                        <p:cTn id="13" dur="500" fill="hold"/>
                                        <p:tgtEl>
                                          <p:spTgt spid="95236"/>
                                        </p:tgtEl>
                                        <p:attrNameLst>
                                          <p:attrName>ppt_x</p:attrName>
                                        </p:attrNameLst>
                                      </p:cBhvr>
                                      <p:tavLst>
                                        <p:tav tm="0">
                                          <p:val>
                                            <p:strVal val="0-#ppt_w/2"/>
                                          </p:val>
                                        </p:tav>
                                        <p:tav tm="100000">
                                          <p:val>
                                            <p:strVal val="#ppt_x"/>
                                          </p:val>
                                        </p:tav>
                                      </p:tavLst>
                                    </p:anim>
                                    <p:anim calcmode="lin" valueType="num">
                                      <p:cBhvr additive="base">
                                        <p:cTn id="14" dur="500" fill="hold"/>
                                        <p:tgtEl>
                                          <p:spTgt spid="9523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95239"/>
                                        </p:tgtEl>
                                        <p:attrNameLst>
                                          <p:attrName>style.visibility</p:attrName>
                                        </p:attrNameLst>
                                      </p:cBhvr>
                                      <p:to>
                                        <p:strVal val="visible"/>
                                      </p:to>
                                    </p:set>
                                    <p:anim calcmode="lin" valueType="num">
                                      <p:cBhvr additive="base">
                                        <p:cTn id="19" dur="500" fill="hold"/>
                                        <p:tgtEl>
                                          <p:spTgt spid="95239"/>
                                        </p:tgtEl>
                                        <p:attrNameLst>
                                          <p:attrName>ppt_x</p:attrName>
                                        </p:attrNameLst>
                                      </p:cBhvr>
                                      <p:tavLst>
                                        <p:tav tm="0">
                                          <p:val>
                                            <p:strVal val="0-#ppt_w/2"/>
                                          </p:val>
                                        </p:tav>
                                        <p:tav tm="100000">
                                          <p:val>
                                            <p:strVal val="#ppt_x"/>
                                          </p:val>
                                        </p:tav>
                                      </p:tavLst>
                                    </p:anim>
                                    <p:anim calcmode="lin" valueType="num">
                                      <p:cBhvr additive="base">
                                        <p:cTn id="20" dur="500" fill="hold"/>
                                        <p:tgtEl>
                                          <p:spTgt spid="9523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9524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9525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499"/>
                                          </p:stCondLst>
                                        </p:cTn>
                                        <p:tgtEl>
                                          <p:spTgt spid="9525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499"/>
                                          </p:stCondLst>
                                        </p:cTn>
                                        <p:tgtEl>
                                          <p:spTgt spid="9525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95242"/>
                                        </p:tgtEl>
                                        <p:attrNameLst>
                                          <p:attrName>style.visibility</p:attrName>
                                        </p:attrNameLst>
                                      </p:cBhvr>
                                      <p:to>
                                        <p:strVal val="visible"/>
                                      </p:to>
                                    </p:set>
                                    <p:anim calcmode="lin" valueType="num">
                                      <p:cBhvr additive="base">
                                        <p:cTn id="41" dur="500" fill="hold"/>
                                        <p:tgtEl>
                                          <p:spTgt spid="95242"/>
                                        </p:tgtEl>
                                        <p:attrNameLst>
                                          <p:attrName>ppt_x</p:attrName>
                                        </p:attrNameLst>
                                      </p:cBhvr>
                                      <p:tavLst>
                                        <p:tav tm="0">
                                          <p:val>
                                            <p:strVal val="0-#ppt_w/2"/>
                                          </p:val>
                                        </p:tav>
                                        <p:tav tm="100000">
                                          <p:val>
                                            <p:strVal val="#ppt_x"/>
                                          </p:val>
                                        </p:tav>
                                      </p:tavLst>
                                    </p:anim>
                                    <p:anim calcmode="lin" valueType="num">
                                      <p:cBhvr additive="base">
                                        <p:cTn id="42" dur="500" fill="hold"/>
                                        <p:tgtEl>
                                          <p:spTgt spid="952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87185A4E-B5BD-4A29-8DF8-2F3CF7F4AB3D}" type="slidenum">
              <a:rPr lang="en-US" altLang="en-US" baseline="0">
                <a:latin typeface="Arial Black" panose="020B0A04020102020204" pitchFamily="34" charset="0"/>
              </a:rPr>
              <a:pPr/>
              <a:t>49</a:t>
            </a:fld>
            <a:endParaRPr lang="en-US" altLang="en-US" baseline="0">
              <a:latin typeface="Arial Black" panose="020B0A04020102020204" pitchFamily="34" charset="0"/>
            </a:endParaRPr>
          </a:p>
        </p:txBody>
      </p:sp>
      <p:sp>
        <p:nvSpPr>
          <p:cNvPr id="52227" name="Rectangle 2"/>
          <p:cNvSpPr>
            <a:spLocks noGrp="1" noChangeArrowheads="1"/>
          </p:cNvSpPr>
          <p:nvPr>
            <p:ph type="title"/>
          </p:nvPr>
        </p:nvSpPr>
        <p:spPr/>
        <p:txBody>
          <a:bodyPr/>
          <a:lstStyle/>
          <a:p>
            <a:pPr eaLnBrk="1" hangingPunct="1"/>
            <a:r>
              <a:rPr lang="en-US" altLang="en-US" smtClean="0"/>
              <a:t>Homework Sections</a:t>
            </a:r>
          </a:p>
        </p:txBody>
      </p:sp>
      <p:sp>
        <p:nvSpPr>
          <p:cNvPr id="52228"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smtClean="0"/>
              <a:t>4.5-4.6 </a:t>
            </a:r>
          </a:p>
          <a:p>
            <a:pPr eaLnBrk="1" hangingPunct="1">
              <a:buFont typeface="Wingdings" panose="05000000000000000000" pitchFamily="2" charset="2"/>
              <a:buNone/>
            </a:pPr>
            <a:r>
              <a:rPr lang="en-US" altLang="en-US" smtClean="0"/>
              <a:t>Pg 181 </a:t>
            </a:r>
          </a:p>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r>
              <a:rPr lang="en-US" altLang="en-US" smtClean="0"/>
              <a:t>#’s </a:t>
            </a:r>
          </a:p>
          <a:p>
            <a:pPr eaLnBrk="1" hangingPunct="1">
              <a:buFont typeface="Wingdings" panose="05000000000000000000" pitchFamily="2" charset="2"/>
              <a:buNone/>
            </a:pPr>
            <a:r>
              <a:rPr lang="en-US" altLang="en-US" smtClean="0"/>
              <a:t>29, 30, 31, 33, 34, 36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altLang="en-US" smtClean="0">
                <a:latin typeface="Calibri" panose="020F0502020204030204" pitchFamily="34" charset="0"/>
                <a:ea typeface="MS PGothic" panose="020B0600070205080204" pitchFamily="34" charset="-128"/>
                <a:cs typeface="Calibri" panose="020F0502020204030204" pitchFamily="34" charset="0"/>
              </a:rPr>
              <a:t>Solubility of Ethanol in Water</a:t>
            </a:r>
            <a:endParaRPr lang="en-US" altLang="en-US" smtClean="0">
              <a:ea typeface="MS PGothic" panose="020B0600070205080204" pitchFamily="34" charset="-128"/>
              <a:cs typeface="Calibri" panose="020F0502020204030204" pitchFamily="34" charset="0"/>
            </a:endParaRPr>
          </a:p>
        </p:txBody>
      </p:sp>
      <p:sp>
        <p:nvSpPr>
          <p:cNvPr id="8195" name="Content Placeholder 2"/>
          <p:cNvSpPr>
            <a:spLocks noGrp="1"/>
          </p:cNvSpPr>
          <p:nvPr>
            <p:ph idx="1"/>
          </p:nvPr>
        </p:nvSpPr>
        <p:spPr/>
        <p:txBody>
          <a:bodyPr/>
          <a:lstStyle/>
          <a:p>
            <a:pPr eaLnBrk="1" hangingPunct="1"/>
            <a:endParaRPr lang="en-US" altLang="en-US" smtClean="0"/>
          </a:p>
        </p:txBody>
      </p:sp>
      <p:sp>
        <p:nvSpPr>
          <p:cNvPr id="8196" name="Slide Number Placeholder 3"/>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115AA657-198C-441E-964E-1AE74D32E5D3}" type="slidenum">
              <a:rPr lang="en-US" altLang="en-US" baseline="0">
                <a:latin typeface="Arial Black" panose="020B0A04020102020204" pitchFamily="34" charset="0"/>
              </a:rPr>
              <a:pPr/>
              <a:t>5</a:t>
            </a:fld>
            <a:endParaRPr lang="en-US" altLang="en-US" baseline="0">
              <a:latin typeface="Arial Black" panose="020B0A04020102020204" pitchFamily="34" charset="0"/>
            </a:endParaRPr>
          </a:p>
        </p:txBody>
      </p:sp>
      <p:pic>
        <p:nvPicPr>
          <p:cNvPr id="5" name="Content Placeholder 3" descr="This figure illustrates the solubility of ethanol in water. It contains two images.&#10;The image on the left is labeled (a). It depicts the structure of ethanol. The polar O—H bond of ethanol, which is similar to that of a water molecule, is highlighted.&#10;The image on the right is labeled (b). It shows how the polar water molecule strongly interacts with the polar O—H bond in ethanol. The polar O—H bond is compatible with water.&#10;" title="Figure 4.3 - Solubility of Ethanol in Water"/>
          <p:cNvPicPr>
            <a:picLocks noChangeAspect="1"/>
          </p:cNvPicPr>
          <p:nvPr/>
        </p:nvPicPr>
        <p:blipFill>
          <a:blip r:embed="rId2"/>
          <a:srcRect/>
          <a:stretch>
            <a:fillRect/>
          </a:stretch>
        </p:blipFill>
        <p:spPr bwMode="auto">
          <a:xfrm>
            <a:off x="457200" y="2065338"/>
            <a:ext cx="8172450" cy="327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8" name="Rectangle 5"/>
          <p:cNvSpPr>
            <a:spLocks noChangeArrowheads="1"/>
          </p:cNvSpPr>
          <p:nvPr/>
        </p:nvSpPr>
        <p:spPr bwMode="auto">
          <a:xfrm>
            <a:off x="593725" y="5324475"/>
            <a:ext cx="32464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r>
              <a:rPr lang="en-US" altLang="en-US" baseline="0">
                <a:latin typeface="Calibri" panose="020F0502020204030204" pitchFamily="34" charset="0"/>
              </a:rPr>
              <a:t>The ethanol molecule contains a polar O—H bond similar to those in the water molecule</a:t>
            </a:r>
            <a:endParaRPr lang="en-US" altLang="en-US">
              <a:latin typeface="Calibri" panose="020F0502020204030204" pitchFamily="34" charset="0"/>
            </a:endParaRPr>
          </a:p>
        </p:txBody>
      </p:sp>
      <p:sp>
        <p:nvSpPr>
          <p:cNvPr id="8199" name="Rectangle 6"/>
          <p:cNvSpPr>
            <a:spLocks noChangeArrowheads="1"/>
          </p:cNvSpPr>
          <p:nvPr/>
        </p:nvSpPr>
        <p:spPr bwMode="auto">
          <a:xfrm>
            <a:off x="4090988" y="5343525"/>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r>
              <a:rPr lang="en-US" altLang="en-US" baseline="0">
                <a:latin typeface="Calibri" panose="020F0502020204030204" pitchFamily="34" charset="0"/>
              </a:rPr>
              <a:t>The polar water molecule interacts strongly with the polar O—H bond in ethanol</a:t>
            </a:r>
            <a:endParaRPr lang="en-US" altLang="en-US">
              <a:latin typeface="Calibri" panose="020F050202020403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D0AFA292-1A8F-4796-8751-F5D6518A969A}" type="slidenum">
              <a:rPr lang="en-US" altLang="en-US" baseline="0">
                <a:latin typeface="Arial Black" panose="020B0A04020102020204" pitchFamily="34" charset="0"/>
              </a:rPr>
              <a:pPr/>
              <a:t>50</a:t>
            </a:fld>
            <a:endParaRPr lang="en-US" altLang="en-US" baseline="0">
              <a:latin typeface="Arial Black" panose="020B0A04020102020204" pitchFamily="34" charset="0"/>
            </a:endParaRPr>
          </a:p>
        </p:txBody>
      </p:sp>
      <p:sp>
        <p:nvSpPr>
          <p:cNvPr id="53251" name="Rectangle 2"/>
          <p:cNvSpPr>
            <a:spLocks noGrp="1" noChangeArrowheads="1"/>
          </p:cNvSpPr>
          <p:nvPr>
            <p:ph type="title"/>
          </p:nvPr>
        </p:nvSpPr>
        <p:spPr/>
        <p:txBody>
          <a:bodyPr/>
          <a:lstStyle/>
          <a:p>
            <a:pPr algn="ctr" eaLnBrk="1" hangingPunct="1"/>
            <a:r>
              <a:rPr lang="en-US" altLang="en-US" sz="4000" smtClean="0"/>
              <a:t>4.7 Stoichiometry of precipitation reactions </a:t>
            </a:r>
          </a:p>
        </p:txBody>
      </p:sp>
      <p:sp>
        <p:nvSpPr>
          <p:cNvPr id="53252" name="Rectangle 3"/>
          <p:cNvSpPr>
            <a:spLocks noGrp="1" noChangeArrowheads="1"/>
          </p:cNvSpPr>
          <p:nvPr>
            <p:ph type="body" idx="1"/>
          </p:nvPr>
        </p:nvSpPr>
        <p:spPr/>
        <p:txBody>
          <a:bodyPr/>
          <a:lstStyle/>
          <a:p>
            <a:pPr marL="609600" indent="-609600" eaLnBrk="1" hangingPunct="1"/>
            <a:r>
              <a:rPr lang="en-US" altLang="en-US" smtClean="0"/>
              <a:t>2 differences</a:t>
            </a:r>
          </a:p>
          <a:p>
            <a:pPr marL="609600" indent="-609600" eaLnBrk="1" hangingPunct="1">
              <a:buFont typeface="Wingdings" panose="05000000000000000000" pitchFamily="2" charset="2"/>
              <a:buAutoNum type="arabicPeriod"/>
            </a:pPr>
            <a:r>
              <a:rPr lang="en-US" altLang="en-US" smtClean="0"/>
              <a:t>its hard to predict products in solution, so we need remember the rules. </a:t>
            </a:r>
          </a:p>
          <a:p>
            <a:pPr marL="609600" indent="-609600" eaLnBrk="1" hangingPunct="1">
              <a:buFont typeface="Wingdings" panose="05000000000000000000" pitchFamily="2" charset="2"/>
              <a:buAutoNum type="arabicPeriod"/>
            </a:pPr>
            <a:r>
              <a:rPr lang="en-US" altLang="en-US" smtClean="0"/>
              <a:t>To obtain moles of reactants we must use the volume of the solution and its molarity. </a:t>
            </a:r>
          </a:p>
          <a:p>
            <a:pPr marL="609600" indent="-609600" eaLnBrk="1" hangingPunct="1">
              <a:buFont typeface="Wingdings" panose="05000000000000000000" pitchFamily="2" charset="2"/>
              <a:buNone/>
            </a:pPr>
            <a:endParaRPr lang="en-US" alt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66591A59-3476-4A78-BAF4-91D576074AE4}" type="slidenum">
              <a:rPr lang="en-US" altLang="en-US" baseline="0">
                <a:latin typeface="Arial Black" panose="020B0A04020102020204" pitchFamily="34" charset="0"/>
              </a:rPr>
              <a:pPr/>
              <a:t>51</a:t>
            </a:fld>
            <a:endParaRPr lang="en-US" altLang="en-US" baseline="0">
              <a:latin typeface="Arial Black" panose="020B0A04020102020204" pitchFamily="34" charset="0"/>
            </a:endParaRPr>
          </a:p>
        </p:txBody>
      </p:sp>
      <p:sp>
        <p:nvSpPr>
          <p:cNvPr id="54275" name="Rectangle 2"/>
          <p:cNvSpPr>
            <a:spLocks noGrp="1" noChangeArrowheads="1"/>
          </p:cNvSpPr>
          <p:nvPr>
            <p:ph type="title"/>
          </p:nvPr>
        </p:nvSpPr>
        <p:spPr/>
        <p:txBody>
          <a:bodyPr/>
          <a:lstStyle/>
          <a:p>
            <a:pPr eaLnBrk="1" hangingPunct="1"/>
            <a:r>
              <a:rPr lang="en-US" altLang="en-US" smtClean="0"/>
              <a:t>Example: </a:t>
            </a:r>
          </a:p>
        </p:txBody>
      </p:sp>
      <p:sp>
        <p:nvSpPr>
          <p:cNvPr id="54276" name="Rectangle 3"/>
          <p:cNvSpPr>
            <a:spLocks noGrp="1" noChangeArrowheads="1"/>
          </p:cNvSpPr>
          <p:nvPr>
            <p:ph type="body" idx="1"/>
          </p:nvPr>
        </p:nvSpPr>
        <p:spPr/>
        <p:txBody>
          <a:bodyPr/>
          <a:lstStyle/>
          <a:p>
            <a:pPr eaLnBrk="1" hangingPunct="1"/>
            <a:r>
              <a:rPr lang="en-US" altLang="en-US" smtClean="0"/>
              <a:t>What is the mass of NaCl solid that must be added to 1.50 L of a 0.100 M AgNO</a:t>
            </a:r>
            <a:r>
              <a:rPr lang="en-US" altLang="en-US" baseline="-25000" smtClean="0"/>
              <a:t>3</a:t>
            </a:r>
            <a:r>
              <a:rPr lang="en-US" altLang="en-US" smtClean="0"/>
              <a:t> solution to precipitate all the Ag</a:t>
            </a:r>
            <a:r>
              <a:rPr lang="en-US" altLang="en-US" baseline="30000" smtClean="0"/>
              <a:t>+</a:t>
            </a:r>
            <a:r>
              <a:rPr lang="en-US" altLang="en-US" smtClean="0"/>
              <a:t> ions in the form of AgCl?</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4B1EA59F-5A95-4A65-901F-908D09C8C03D}" type="slidenum">
              <a:rPr lang="en-US" altLang="en-US" baseline="0">
                <a:latin typeface="Arial Black" panose="020B0A04020102020204" pitchFamily="34" charset="0"/>
              </a:rPr>
              <a:pPr/>
              <a:t>52</a:t>
            </a:fld>
            <a:endParaRPr lang="en-US" altLang="en-US" baseline="0">
              <a:latin typeface="Arial Black" panose="020B0A04020102020204" pitchFamily="34" charset="0"/>
            </a:endParaRPr>
          </a:p>
        </p:txBody>
      </p:sp>
      <p:sp>
        <p:nvSpPr>
          <p:cNvPr id="55299" name="Rectangle 3"/>
          <p:cNvSpPr>
            <a:spLocks noGrp="1" noChangeArrowheads="1"/>
          </p:cNvSpPr>
          <p:nvPr>
            <p:ph type="body" idx="1"/>
          </p:nvPr>
        </p:nvSpPr>
        <p:spPr>
          <a:xfrm>
            <a:off x="228600" y="381000"/>
            <a:ext cx="8305800" cy="6172200"/>
          </a:xfrm>
        </p:spPr>
        <p:txBody>
          <a:bodyPr/>
          <a:lstStyle/>
          <a:p>
            <a:pPr eaLnBrk="1" hangingPunct="1"/>
            <a:r>
              <a:rPr lang="en-US" altLang="en-US" smtClean="0"/>
              <a:t>Reactants : </a:t>
            </a:r>
            <a:r>
              <a:rPr lang="en-US" altLang="en-US" smtClean="0">
                <a:solidFill>
                  <a:srgbClr val="0033CC"/>
                </a:solidFill>
              </a:rPr>
              <a:t>Ag</a:t>
            </a:r>
            <a:r>
              <a:rPr lang="en-US" altLang="en-US" baseline="30000" smtClean="0">
                <a:solidFill>
                  <a:srgbClr val="0033CC"/>
                </a:solidFill>
              </a:rPr>
              <a:t>+</a:t>
            </a:r>
            <a:r>
              <a:rPr lang="en-US" altLang="en-US" baseline="30000" smtClean="0"/>
              <a:t> </a:t>
            </a:r>
            <a:r>
              <a:rPr lang="en-US" altLang="en-US" sz="2800" smtClean="0"/>
              <a:t>+ </a:t>
            </a:r>
            <a:r>
              <a:rPr lang="en-US" altLang="en-US" sz="2800" smtClean="0">
                <a:solidFill>
                  <a:srgbClr val="33CC33"/>
                </a:solidFill>
              </a:rPr>
              <a:t>NO</a:t>
            </a:r>
            <a:r>
              <a:rPr lang="en-US" altLang="en-US" sz="2800" baseline="-25000" smtClean="0">
                <a:solidFill>
                  <a:srgbClr val="33CC33"/>
                </a:solidFill>
              </a:rPr>
              <a:t>3</a:t>
            </a:r>
            <a:r>
              <a:rPr lang="en-US" altLang="en-US" sz="2800" baseline="30000" smtClean="0">
                <a:solidFill>
                  <a:srgbClr val="33CC33"/>
                </a:solidFill>
              </a:rPr>
              <a:t>-</a:t>
            </a:r>
            <a:r>
              <a:rPr lang="en-US" altLang="en-US" sz="2800" smtClean="0">
                <a:solidFill>
                  <a:srgbClr val="33CC33"/>
                </a:solidFill>
              </a:rPr>
              <a:t>   </a:t>
            </a:r>
            <a:r>
              <a:rPr lang="en-US" altLang="en-US" sz="2800" smtClean="0"/>
              <a:t>+     </a:t>
            </a:r>
            <a:r>
              <a:rPr lang="en-US" altLang="en-US" sz="2800" smtClean="0">
                <a:solidFill>
                  <a:srgbClr val="33CC33"/>
                </a:solidFill>
              </a:rPr>
              <a:t>Na</a:t>
            </a:r>
            <a:r>
              <a:rPr lang="en-US" altLang="en-US" sz="2800" baseline="30000" smtClean="0">
                <a:solidFill>
                  <a:srgbClr val="33CC33"/>
                </a:solidFill>
              </a:rPr>
              <a:t>+</a:t>
            </a:r>
            <a:r>
              <a:rPr lang="en-US" altLang="en-US" sz="2800" baseline="30000" smtClean="0"/>
              <a:t> </a:t>
            </a:r>
            <a:r>
              <a:rPr lang="en-US" altLang="en-US" sz="2800" smtClean="0"/>
              <a:t>+ </a:t>
            </a:r>
            <a:r>
              <a:rPr lang="en-US" altLang="en-US" sz="2800" smtClean="0">
                <a:solidFill>
                  <a:srgbClr val="0033CC"/>
                </a:solidFill>
              </a:rPr>
              <a:t>Cl</a:t>
            </a:r>
            <a:r>
              <a:rPr lang="en-US" altLang="en-US" sz="2800" baseline="30000" smtClean="0">
                <a:solidFill>
                  <a:srgbClr val="0033CC"/>
                </a:solidFill>
              </a:rPr>
              <a:t>-</a:t>
            </a:r>
          </a:p>
          <a:p>
            <a:pPr eaLnBrk="1" hangingPunct="1">
              <a:buFont typeface="Wingdings" panose="05000000000000000000" pitchFamily="2" charset="2"/>
              <a:buNone/>
            </a:pPr>
            <a:r>
              <a:rPr lang="en-US" altLang="en-US" sz="2800" smtClean="0"/>
              <a:t>All are soluble Rule # 1 and 2</a:t>
            </a:r>
          </a:p>
          <a:p>
            <a:pPr eaLnBrk="1" hangingPunct="1">
              <a:buFont typeface="Wingdings" panose="05000000000000000000" pitchFamily="2" charset="2"/>
              <a:buNone/>
            </a:pPr>
            <a:endParaRPr lang="en-US" altLang="en-US" sz="2800" smtClean="0"/>
          </a:p>
          <a:p>
            <a:pPr eaLnBrk="1" hangingPunct="1">
              <a:buFont typeface="Wingdings" panose="05000000000000000000" pitchFamily="2" charset="2"/>
              <a:buNone/>
            </a:pPr>
            <a:r>
              <a:rPr lang="en-US" altLang="en-US" sz="2800" smtClean="0"/>
              <a:t>Products:          </a:t>
            </a:r>
            <a:r>
              <a:rPr lang="en-US" altLang="en-US" sz="2800" smtClean="0">
                <a:solidFill>
                  <a:srgbClr val="0033CC"/>
                </a:solidFill>
              </a:rPr>
              <a:t>AgCl </a:t>
            </a:r>
            <a:r>
              <a:rPr lang="en-US" altLang="en-US" sz="2800" smtClean="0"/>
              <a:t> +  </a:t>
            </a:r>
            <a:r>
              <a:rPr lang="en-US" altLang="en-US" sz="2800" smtClean="0">
                <a:solidFill>
                  <a:srgbClr val="33CC33"/>
                </a:solidFill>
              </a:rPr>
              <a:t>NaNO</a:t>
            </a:r>
            <a:r>
              <a:rPr lang="en-US" altLang="en-US" sz="2800" baseline="-25000" smtClean="0">
                <a:solidFill>
                  <a:srgbClr val="33CC33"/>
                </a:solidFill>
              </a:rPr>
              <a:t>3</a:t>
            </a:r>
          </a:p>
          <a:p>
            <a:pPr eaLnBrk="1" hangingPunct="1">
              <a:buFont typeface="Wingdings" panose="05000000000000000000" pitchFamily="2" charset="2"/>
              <a:buNone/>
            </a:pPr>
            <a:r>
              <a:rPr lang="en-US" altLang="en-US" sz="2800" smtClean="0">
                <a:solidFill>
                  <a:srgbClr val="33CC33"/>
                </a:solidFill>
              </a:rPr>
              <a:t>NaNO</a:t>
            </a:r>
            <a:r>
              <a:rPr lang="en-US" altLang="en-US" sz="2800" baseline="-25000" smtClean="0">
                <a:solidFill>
                  <a:srgbClr val="33CC33"/>
                </a:solidFill>
              </a:rPr>
              <a:t>3</a:t>
            </a:r>
            <a:r>
              <a:rPr lang="en-US" altLang="en-US" sz="2800" baseline="-25000" smtClean="0"/>
              <a:t> </a:t>
            </a:r>
            <a:r>
              <a:rPr lang="en-US" altLang="en-US" sz="2800" smtClean="0"/>
              <a:t>is soluble (rule 1) </a:t>
            </a:r>
            <a:r>
              <a:rPr lang="en-US" altLang="en-US" sz="2800" smtClean="0">
                <a:solidFill>
                  <a:srgbClr val="0033CC"/>
                </a:solidFill>
              </a:rPr>
              <a:t>AgCl</a:t>
            </a:r>
            <a:r>
              <a:rPr lang="en-US" altLang="en-US" sz="2800" smtClean="0"/>
              <a:t> is insoluble (rule 3) </a:t>
            </a:r>
          </a:p>
          <a:p>
            <a:pPr eaLnBrk="1" hangingPunct="1">
              <a:buFont typeface="Wingdings" panose="05000000000000000000" pitchFamily="2" charset="2"/>
              <a:buNone/>
            </a:pPr>
            <a:r>
              <a:rPr lang="en-US" altLang="en-US" sz="2800" smtClean="0"/>
              <a:t>Forming a solid. </a:t>
            </a:r>
          </a:p>
          <a:p>
            <a:pPr eaLnBrk="1" hangingPunct="1">
              <a:buFont typeface="Wingdings" panose="05000000000000000000" pitchFamily="2" charset="2"/>
              <a:buNone/>
            </a:pPr>
            <a:endParaRPr lang="en-US" altLang="en-US" sz="2800" smtClean="0"/>
          </a:p>
          <a:p>
            <a:pPr eaLnBrk="1" hangingPunct="1">
              <a:buFont typeface="Wingdings" panose="05000000000000000000" pitchFamily="2" charset="2"/>
              <a:buNone/>
            </a:pPr>
            <a:r>
              <a:rPr lang="en-US" altLang="en-US" sz="2800" smtClean="0"/>
              <a:t>SO… </a:t>
            </a:r>
          </a:p>
          <a:p>
            <a:pPr eaLnBrk="1" hangingPunct="1">
              <a:buFont typeface="Wingdings" panose="05000000000000000000" pitchFamily="2" charset="2"/>
              <a:buNone/>
            </a:pPr>
            <a:r>
              <a:rPr lang="en-US" altLang="en-US" sz="2800" smtClean="0"/>
              <a:t>Lets add enough Cl</a:t>
            </a:r>
            <a:r>
              <a:rPr lang="en-US" altLang="en-US" sz="2800" baseline="30000" smtClean="0"/>
              <a:t>- </a:t>
            </a:r>
            <a:r>
              <a:rPr lang="en-US" altLang="en-US" sz="2800" smtClean="0"/>
              <a:t>ions to react with all the Ag</a:t>
            </a:r>
            <a:r>
              <a:rPr lang="en-US" altLang="en-US" sz="2800" baseline="30000" smtClean="0"/>
              <a:t>+</a:t>
            </a:r>
            <a:r>
              <a:rPr lang="en-US" altLang="en-US" sz="2800" smtClean="0"/>
              <a:t> to form a  precipitate of Ag out of the solution in the form of AgCl. </a:t>
            </a:r>
          </a:p>
          <a:p>
            <a:pPr eaLnBrk="1" hangingPunct="1">
              <a:buFont typeface="Wingdings" panose="05000000000000000000" pitchFamily="2" charset="2"/>
              <a:buNone/>
            </a:pPr>
            <a:endParaRPr lang="en-US" altLang="en-US" sz="28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C761F92F-3C6B-4B0A-B319-36B6EE79C79C}" type="slidenum">
              <a:rPr lang="en-US" altLang="en-US" baseline="0">
                <a:latin typeface="Arial Black" panose="020B0A04020102020204" pitchFamily="34" charset="0"/>
              </a:rPr>
              <a:pPr/>
              <a:t>53</a:t>
            </a:fld>
            <a:endParaRPr lang="en-US" altLang="en-US" baseline="0">
              <a:latin typeface="Arial Black" panose="020B0A04020102020204" pitchFamily="34" charset="0"/>
            </a:endParaRPr>
          </a:p>
        </p:txBody>
      </p:sp>
      <p:sp>
        <p:nvSpPr>
          <p:cNvPr id="56323" name="Rectangle 3"/>
          <p:cNvSpPr>
            <a:spLocks noGrp="1" noChangeArrowheads="1"/>
          </p:cNvSpPr>
          <p:nvPr>
            <p:ph type="body" idx="1"/>
          </p:nvPr>
        </p:nvSpPr>
        <p:spPr>
          <a:xfrm>
            <a:off x="0" y="609600"/>
            <a:ext cx="9144000" cy="6019800"/>
          </a:xfrm>
        </p:spPr>
        <p:txBody>
          <a:bodyPr/>
          <a:lstStyle/>
          <a:p>
            <a:pPr eaLnBrk="1" hangingPunct="1">
              <a:lnSpc>
                <a:spcPct val="80000"/>
              </a:lnSpc>
              <a:buFont typeface="Wingdings" panose="05000000000000000000" pitchFamily="2" charset="2"/>
              <a:buNone/>
            </a:pPr>
            <a:r>
              <a:rPr lang="en-US" altLang="en-US" sz="2800" smtClean="0"/>
              <a:t>Given:</a:t>
            </a:r>
          </a:p>
          <a:p>
            <a:pPr eaLnBrk="1" hangingPunct="1">
              <a:lnSpc>
                <a:spcPct val="80000"/>
              </a:lnSpc>
              <a:buFont typeface="Wingdings" panose="05000000000000000000" pitchFamily="2" charset="2"/>
              <a:buNone/>
            </a:pPr>
            <a:r>
              <a:rPr lang="en-US" altLang="en-US" sz="2600" b="1" smtClean="0"/>
              <a:t>1.50L  </a:t>
            </a:r>
          </a:p>
          <a:p>
            <a:pPr eaLnBrk="1" hangingPunct="1">
              <a:lnSpc>
                <a:spcPct val="80000"/>
              </a:lnSpc>
              <a:buFont typeface="Wingdings" panose="05000000000000000000" pitchFamily="2" charset="2"/>
              <a:buNone/>
            </a:pPr>
            <a:r>
              <a:rPr lang="en-US" altLang="en-US" sz="2600" b="1" smtClean="0"/>
              <a:t>0.100M AgNO</a:t>
            </a:r>
            <a:r>
              <a:rPr lang="en-US" altLang="en-US" sz="2600" b="1" baseline="-25000" smtClean="0"/>
              <a:t>3</a:t>
            </a:r>
            <a:r>
              <a:rPr lang="en-US" altLang="en-US" sz="2600" b="1" smtClean="0"/>
              <a:t>    thus </a:t>
            </a:r>
            <a:r>
              <a:rPr lang="en-US" altLang="en-US" sz="2600" b="1" smtClean="0">
                <a:solidFill>
                  <a:srgbClr val="0033CC"/>
                </a:solidFill>
              </a:rPr>
              <a:t>0.100M Ag</a:t>
            </a:r>
            <a:r>
              <a:rPr lang="en-US" altLang="en-US" sz="2600" b="1" smtClean="0"/>
              <a:t> and 0.100M NO</a:t>
            </a:r>
            <a:r>
              <a:rPr lang="en-US" altLang="en-US" sz="2600" b="1" baseline="-25000" smtClean="0"/>
              <a:t>3</a:t>
            </a:r>
          </a:p>
          <a:p>
            <a:pPr eaLnBrk="1" hangingPunct="1">
              <a:lnSpc>
                <a:spcPct val="80000"/>
              </a:lnSpc>
              <a:buFont typeface="Wingdings" panose="05000000000000000000" pitchFamily="2" charset="2"/>
              <a:buNone/>
            </a:pPr>
            <a:endParaRPr lang="en-US" altLang="en-US" sz="2600" b="1" baseline="-25000" smtClean="0"/>
          </a:p>
          <a:p>
            <a:pPr eaLnBrk="1" hangingPunct="1">
              <a:lnSpc>
                <a:spcPct val="80000"/>
              </a:lnSpc>
              <a:buFont typeface="Wingdings" panose="05000000000000000000" pitchFamily="2" charset="2"/>
              <a:buNone/>
            </a:pPr>
            <a:r>
              <a:rPr lang="en-US" altLang="en-US" sz="2600" b="1" smtClean="0"/>
              <a:t>1.5 L Ag</a:t>
            </a:r>
            <a:r>
              <a:rPr lang="en-US" altLang="en-US" sz="2800" b="1" smtClean="0"/>
              <a:t>NO</a:t>
            </a:r>
            <a:r>
              <a:rPr lang="en-US" altLang="en-US" sz="2800" b="1" baseline="-25000" smtClean="0"/>
              <a:t>3 </a:t>
            </a:r>
            <a:r>
              <a:rPr lang="en-US" altLang="en-US" sz="2800" b="1" u="sng" baseline="-25000" smtClean="0"/>
              <a:t> </a:t>
            </a:r>
            <a:r>
              <a:rPr lang="en-US" altLang="en-US" sz="2800" b="1" u="sng" smtClean="0">
                <a:solidFill>
                  <a:srgbClr val="0033CC"/>
                </a:solidFill>
              </a:rPr>
              <a:t>0.100 mol Ag</a:t>
            </a:r>
            <a:r>
              <a:rPr lang="en-US" altLang="en-US" sz="2800" b="1" u="sng" baseline="30000" smtClean="0">
                <a:solidFill>
                  <a:srgbClr val="0033CC"/>
                </a:solidFill>
              </a:rPr>
              <a:t>+</a:t>
            </a:r>
            <a:r>
              <a:rPr lang="en-US" altLang="en-US" sz="2800" b="1" u="sng" baseline="30000" smtClean="0"/>
              <a:t> </a:t>
            </a:r>
            <a:r>
              <a:rPr lang="en-US" altLang="en-US" sz="2800" b="1" smtClean="0"/>
              <a:t>  = 0.150 mol </a:t>
            </a:r>
            <a:r>
              <a:rPr lang="en-US" altLang="en-US" sz="2800" b="1" smtClean="0">
                <a:solidFill>
                  <a:srgbClr val="0033CC"/>
                </a:solidFill>
              </a:rPr>
              <a:t>Ag</a:t>
            </a:r>
            <a:r>
              <a:rPr lang="en-US" altLang="en-US" sz="2800" b="1" baseline="30000" smtClean="0">
                <a:solidFill>
                  <a:srgbClr val="0033CC"/>
                </a:solidFill>
              </a:rPr>
              <a:t>+</a:t>
            </a:r>
            <a:r>
              <a:rPr lang="en-US" altLang="en-US" sz="2800" b="1" baseline="30000" smtClean="0"/>
              <a:t> </a:t>
            </a:r>
            <a:r>
              <a:rPr lang="en-US" altLang="en-US" sz="2800" b="1" smtClean="0"/>
              <a:t>in 1.5L</a:t>
            </a:r>
            <a:r>
              <a:rPr lang="en-US" altLang="en-US" sz="2800" b="1" baseline="30000" smtClean="0"/>
              <a:t> </a:t>
            </a:r>
            <a:endParaRPr lang="en-US" altLang="en-US" sz="2600" b="1" u="sng" smtClean="0"/>
          </a:p>
          <a:p>
            <a:pPr eaLnBrk="1" hangingPunct="1">
              <a:lnSpc>
                <a:spcPct val="80000"/>
              </a:lnSpc>
              <a:buFont typeface="Wingdings" panose="05000000000000000000" pitchFamily="2" charset="2"/>
              <a:buNone/>
            </a:pPr>
            <a:r>
              <a:rPr lang="en-US" altLang="en-US" sz="2600" b="1" smtClean="0"/>
              <a:t>                          1L  Ag</a:t>
            </a:r>
            <a:r>
              <a:rPr lang="en-US" altLang="en-US" sz="2800" b="1" smtClean="0"/>
              <a:t>NO</a:t>
            </a:r>
            <a:r>
              <a:rPr lang="en-US" altLang="en-US" sz="2800" b="1" baseline="-25000" smtClean="0"/>
              <a:t>3</a:t>
            </a:r>
          </a:p>
          <a:p>
            <a:pPr eaLnBrk="1" hangingPunct="1">
              <a:lnSpc>
                <a:spcPct val="80000"/>
              </a:lnSpc>
              <a:buFont typeface="Wingdings" panose="05000000000000000000" pitchFamily="2" charset="2"/>
              <a:buNone/>
            </a:pPr>
            <a:endParaRPr lang="en-US" altLang="en-US" sz="2800" b="1" baseline="-25000" smtClean="0"/>
          </a:p>
          <a:p>
            <a:pPr eaLnBrk="1" hangingPunct="1">
              <a:lnSpc>
                <a:spcPct val="80000"/>
              </a:lnSpc>
              <a:buFont typeface="Wingdings" panose="05000000000000000000" pitchFamily="2" charset="2"/>
              <a:buNone/>
            </a:pPr>
            <a:r>
              <a:rPr lang="en-US" altLang="en-US" sz="2800" smtClean="0"/>
              <a:t>Because Ag</a:t>
            </a:r>
            <a:r>
              <a:rPr lang="en-US" altLang="en-US" sz="2800" baseline="30000" smtClean="0"/>
              <a:t>+</a:t>
            </a:r>
            <a:r>
              <a:rPr lang="en-US" altLang="en-US" sz="2800" smtClean="0"/>
              <a:t> and Cl</a:t>
            </a:r>
            <a:r>
              <a:rPr lang="en-US" altLang="en-US" sz="2800" baseline="30000" smtClean="0"/>
              <a:t>- </a:t>
            </a:r>
            <a:r>
              <a:rPr lang="en-US" altLang="en-US" sz="2800" smtClean="0"/>
              <a:t>react in a 1:1 ratio 0.150 mol </a:t>
            </a:r>
          </a:p>
          <a:p>
            <a:pPr eaLnBrk="1" hangingPunct="1">
              <a:lnSpc>
                <a:spcPct val="80000"/>
              </a:lnSpc>
              <a:buFont typeface="Wingdings" panose="05000000000000000000" pitchFamily="2" charset="2"/>
              <a:buNone/>
            </a:pPr>
            <a:r>
              <a:rPr lang="en-US" altLang="en-US" sz="2800" smtClean="0"/>
              <a:t>Cl</a:t>
            </a:r>
            <a:r>
              <a:rPr lang="en-US" altLang="en-US" sz="2800" baseline="30000" smtClean="0"/>
              <a:t>- </a:t>
            </a:r>
            <a:r>
              <a:rPr lang="en-US" altLang="en-US" sz="2800" smtClean="0"/>
              <a:t>ions are need and thus 0.150 mol NaCl are needed. But we need to know grams not moles. </a:t>
            </a:r>
          </a:p>
          <a:p>
            <a:pPr eaLnBrk="1" hangingPunct="1">
              <a:lnSpc>
                <a:spcPct val="80000"/>
              </a:lnSpc>
              <a:buFont typeface="Wingdings" panose="05000000000000000000" pitchFamily="2" charset="2"/>
              <a:buNone/>
            </a:pPr>
            <a:endParaRPr lang="en-US" altLang="en-US" sz="2800" smtClean="0"/>
          </a:p>
          <a:p>
            <a:pPr eaLnBrk="1" hangingPunct="1">
              <a:lnSpc>
                <a:spcPct val="80000"/>
              </a:lnSpc>
              <a:buFont typeface="Wingdings" panose="05000000000000000000" pitchFamily="2" charset="2"/>
              <a:buNone/>
            </a:pPr>
            <a:r>
              <a:rPr lang="en-US" altLang="en-US" sz="2800" smtClean="0"/>
              <a:t>0.150 mol NaCl </a:t>
            </a:r>
            <a:r>
              <a:rPr lang="en-US" altLang="en-US" sz="2800" u="sng" smtClean="0"/>
              <a:t>58.45g NaCl</a:t>
            </a:r>
            <a:r>
              <a:rPr lang="en-US" altLang="en-US" sz="2800" smtClean="0"/>
              <a:t>    = 8.77g NaCl</a:t>
            </a:r>
          </a:p>
          <a:p>
            <a:pPr eaLnBrk="1" hangingPunct="1">
              <a:lnSpc>
                <a:spcPct val="80000"/>
              </a:lnSpc>
              <a:buFont typeface="Wingdings" panose="05000000000000000000" pitchFamily="2" charset="2"/>
              <a:buNone/>
            </a:pPr>
            <a:r>
              <a:rPr lang="en-US" altLang="en-US" sz="2800" smtClean="0"/>
              <a:t>                            1 mol NaCl</a:t>
            </a:r>
          </a:p>
          <a:p>
            <a:pPr eaLnBrk="1" hangingPunct="1">
              <a:lnSpc>
                <a:spcPct val="80000"/>
              </a:lnSpc>
              <a:buFont typeface="Wingdings" panose="05000000000000000000" pitchFamily="2" charset="2"/>
              <a:buNone/>
            </a:pPr>
            <a:endParaRPr lang="en-US" altLang="en-US" sz="2600" smtClean="0"/>
          </a:p>
          <a:p>
            <a:pPr eaLnBrk="1" hangingPunct="1">
              <a:lnSpc>
                <a:spcPct val="80000"/>
              </a:lnSpc>
              <a:buFont typeface="Wingdings" panose="05000000000000000000" pitchFamily="2" charset="2"/>
              <a:buNone/>
            </a:pPr>
            <a:r>
              <a:rPr lang="en-US" altLang="en-US" sz="2800" smtClean="0"/>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ADBD761F-0B4F-4CEF-8A5D-7187C2A853E8}" type="slidenum">
              <a:rPr lang="en-US" altLang="en-US" baseline="0">
                <a:latin typeface="Arial Black" panose="020B0A04020102020204" pitchFamily="34" charset="0"/>
              </a:rPr>
              <a:pPr/>
              <a:t>54</a:t>
            </a:fld>
            <a:endParaRPr lang="en-US" altLang="en-US" baseline="0">
              <a:latin typeface="Arial Black" panose="020B0A04020102020204" pitchFamily="34" charset="0"/>
            </a:endParaRPr>
          </a:p>
        </p:txBody>
      </p:sp>
      <p:sp>
        <p:nvSpPr>
          <p:cNvPr id="57347" name="Rectangle 2"/>
          <p:cNvSpPr>
            <a:spLocks noGrp="1" noChangeArrowheads="1"/>
          </p:cNvSpPr>
          <p:nvPr>
            <p:ph type="title"/>
          </p:nvPr>
        </p:nvSpPr>
        <p:spPr/>
        <p:txBody>
          <a:bodyPr/>
          <a:lstStyle/>
          <a:p>
            <a:pPr eaLnBrk="1" hangingPunct="1"/>
            <a:r>
              <a:rPr lang="en-US" altLang="en-US" smtClean="0"/>
              <a:t>Question </a:t>
            </a:r>
          </a:p>
        </p:txBody>
      </p:sp>
      <p:sp>
        <p:nvSpPr>
          <p:cNvPr id="57348"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smtClean="0"/>
              <a:t>When aqueous solutions of Na</a:t>
            </a:r>
            <a:r>
              <a:rPr lang="en-US" altLang="en-US" baseline="-25000" smtClean="0"/>
              <a:t>2</a:t>
            </a:r>
            <a:r>
              <a:rPr lang="en-US" altLang="en-US" smtClean="0"/>
              <a:t>SO</a:t>
            </a:r>
            <a:r>
              <a:rPr lang="en-US" altLang="en-US" baseline="-25000" smtClean="0"/>
              <a:t>4</a:t>
            </a:r>
            <a:r>
              <a:rPr lang="en-US" altLang="en-US" smtClean="0"/>
              <a:t> and Pb(NO</a:t>
            </a:r>
            <a:r>
              <a:rPr lang="en-US" altLang="en-US" baseline="-25000" smtClean="0"/>
              <a:t>3</a:t>
            </a:r>
            <a:r>
              <a:rPr lang="en-US" altLang="en-US" smtClean="0"/>
              <a:t>)</a:t>
            </a:r>
            <a:r>
              <a:rPr lang="en-US" altLang="en-US" baseline="-25000" smtClean="0"/>
              <a:t>2</a:t>
            </a:r>
            <a:r>
              <a:rPr lang="en-US" altLang="en-US" smtClean="0"/>
              <a:t> are mixed, PbSO</a:t>
            </a:r>
            <a:r>
              <a:rPr lang="en-US" altLang="en-US" baseline="-25000" smtClean="0"/>
              <a:t>4</a:t>
            </a:r>
            <a:r>
              <a:rPr lang="en-US" altLang="en-US" smtClean="0"/>
              <a:t> precipitates. Calculate the mass of PbSO</a:t>
            </a:r>
            <a:r>
              <a:rPr lang="en-US" altLang="en-US" baseline="-25000" smtClean="0"/>
              <a:t>4</a:t>
            </a:r>
            <a:r>
              <a:rPr lang="en-US" altLang="en-US" smtClean="0"/>
              <a:t> formed when 1.25 L of 0.0500 M Pb(NO</a:t>
            </a:r>
            <a:r>
              <a:rPr lang="en-US" altLang="en-US" baseline="-25000" smtClean="0"/>
              <a:t>3</a:t>
            </a:r>
            <a:r>
              <a:rPr lang="en-US" altLang="en-US" smtClean="0"/>
              <a:t>)</a:t>
            </a:r>
            <a:r>
              <a:rPr lang="en-US" altLang="en-US" baseline="-25000" smtClean="0"/>
              <a:t>2 </a:t>
            </a:r>
            <a:r>
              <a:rPr lang="en-US" altLang="en-US" smtClean="0"/>
              <a:t>and 2.00L of 0.0250 M Na</a:t>
            </a:r>
            <a:r>
              <a:rPr lang="en-US" altLang="en-US" baseline="-25000" smtClean="0"/>
              <a:t>2</a:t>
            </a:r>
            <a:r>
              <a:rPr lang="en-US" altLang="en-US" smtClean="0"/>
              <a:t>SO</a:t>
            </a:r>
            <a:r>
              <a:rPr lang="en-US" altLang="en-US" baseline="-25000" smtClean="0"/>
              <a:t>4</a:t>
            </a:r>
            <a:r>
              <a:rPr lang="en-US" altLang="en-US" smtClean="0"/>
              <a:t>  are mixed?</a:t>
            </a:r>
          </a:p>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endParaRPr lang="en-US" alt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112CF3AC-0D3E-4106-A300-8B3E60A9F4C5}" type="slidenum">
              <a:rPr lang="en-US" altLang="en-US" baseline="0">
                <a:latin typeface="Arial Black" panose="020B0A04020102020204" pitchFamily="34" charset="0"/>
              </a:rPr>
              <a:pPr/>
              <a:t>55</a:t>
            </a:fld>
            <a:endParaRPr lang="en-US" altLang="en-US" baseline="0">
              <a:latin typeface="Arial Black" panose="020B0A04020102020204" pitchFamily="34" charset="0"/>
            </a:endParaRPr>
          </a:p>
        </p:txBody>
      </p:sp>
      <p:sp>
        <p:nvSpPr>
          <p:cNvPr id="58371" name="Rectangle 3"/>
          <p:cNvSpPr>
            <a:spLocks noGrp="1" noChangeArrowheads="1"/>
          </p:cNvSpPr>
          <p:nvPr>
            <p:ph type="body" idx="1"/>
          </p:nvPr>
        </p:nvSpPr>
        <p:spPr>
          <a:xfrm>
            <a:off x="457200" y="685800"/>
            <a:ext cx="8229600" cy="5181600"/>
          </a:xfrm>
        </p:spPr>
        <p:txBody>
          <a:bodyPr/>
          <a:lstStyle/>
          <a:p>
            <a:pPr eaLnBrk="1" hangingPunct="1">
              <a:buFont typeface="Wingdings" panose="05000000000000000000" pitchFamily="2" charset="2"/>
              <a:buNone/>
            </a:pPr>
            <a:r>
              <a:rPr lang="en-US" altLang="en-US" smtClean="0"/>
              <a:t>Step 1: </a:t>
            </a:r>
          </a:p>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r>
              <a:rPr lang="en-US" altLang="en-US" smtClean="0"/>
              <a:t>Write a balanced equation </a:t>
            </a:r>
          </a:p>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r>
              <a:rPr lang="en-US" altLang="en-US" smtClean="0"/>
              <a:t>Pb</a:t>
            </a:r>
            <a:r>
              <a:rPr lang="en-US" altLang="en-US" baseline="30000" smtClean="0"/>
              <a:t>2+</a:t>
            </a:r>
            <a:r>
              <a:rPr lang="en-US" altLang="en-US" baseline="-25000" smtClean="0"/>
              <a:t>(aq)</a:t>
            </a:r>
            <a:r>
              <a:rPr lang="en-US" altLang="en-US" smtClean="0"/>
              <a:t> + SO</a:t>
            </a:r>
            <a:r>
              <a:rPr lang="en-US" altLang="en-US" baseline="-25000" smtClean="0"/>
              <a:t>4</a:t>
            </a:r>
            <a:r>
              <a:rPr lang="en-US" altLang="en-US" baseline="30000" smtClean="0"/>
              <a:t>2-</a:t>
            </a:r>
            <a:r>
              <a:rPr lang="en-US" altLang="en-US" baseline="-25000" smtClean="0"/>
              <a:t>(aq) </a:t>
            </a:r>
            <a:r>
              <a:rPr lang="en-US" altLang="en-US" smtClean="0"/>
              <a:t> </a:t>
            </a:r>
            <a:r>
              <a:rPr lang="en-US" altLang="en-US" smtClean="0">
                <a:sym typeface="Wingdings" panose="05000000000000000000" pitchFamily="2" charset="2"/>
              </a:rPr>
              <a:t> </a:t>
            </a:r>
            <a:r>
              <a:rPr lang="en-US" altLang="en-US" smtClean="0"/>
              <a:t>PbSO</a:t>
            </a:r>
            <a:r>
              <a:rPr lang="en-US" altLang="en-US" baseline="-25000" smtClean="0"/>
              <a:t>4 (s)</a:t>
            </a:r>
          </a:p>
          <a:p>
            <a:pPr eaLnBrk="1" hangingPunct="1">
              <a:buFont typeface="Wingdings" panose="05000000000000000000" pitchFamily="2" charset="2"/>
              <a:buNone/>
            </a:pPr>
            <a:endParaRPr lang="en-US" altLang="en-US" baseline="-25000" smtClean="0"/>
          </a:p>
          <a:p>
            <a:pPr eaLnBrk="1" hangingPunct="1">
              <a:buFont typeface="Wingdings" panose="05000000000000000000" pitchFamily="2" charset="2"/>
              <a:buNone/>
            </a:pPr>
            <a:endParaRPr lang="en-US" altLang="en-US" baseline="-25000" smtClean="0"/>
          </a:p>
          <a:p>
            <a:pPr eaLnBrk="1" hangingPunct="1">
              <a:buFont typeface="Wingdings" panose="05000000000000000000" pitchFamily="2" charset="2"/>
              <a:buNone/>
            </a:pPr>
            <a:endParaRPr lang="en-US" altLang="en-US" baseline="-250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3345636E-C09E-4A9E-8126-75F2282D5A77}" type="slidenum">
              <a:rPr lang="en-US" altLang="en-US" baseline="0">
                <a:latin typeface="Arial Black" panose="020B0A04020102020204" pitchFamily="34" charset="0"/>
              </a:rPr>
              <a:pPr/>
              <a:t>56</a:t>
            </a:fld>
            <a:endParaRPr lang="en-US" altLang="en-US" baseline="0">
              <a:latin typeface="Arial Black" panose="020B0A04020102020204" pitchFamily="34" charset="0"/>
            </a:endParaRPr>
          </a:p>
        </p:txBody>
      </p:sp>
      <p:sp>
        <p:nvSpPr>
          <p:cNvPr id="59395" name="Rectangle 3"/>
          <p:cNvSpPr>
            <a:spLocks noGrp="1" noChangeArrowheads="1"/>
          </p:cNvSpPr>
          <p:nvPr>
            <p:ph type="body" idx="1"/>
          </p:nvPr>
        </p:nvSpPr>
        <p:spPr>
          <a:xfrm>
            <a:off x="381000" y="533400"/>
            <a:ext cx="8458200" cy="5715000"/>
          </a:xfrm>
        </p:spPr>
        <p:txBody>
          <a:bodyPr/>
          <a:lstStyle/>
          <a:p>
            <a:pPr eaLnBrk="1" hangingPunct="1">
              <a:lnSpc>
                <a:spcPct val="90000"/>
              </a:lnSpc>
              <a:buFont typeface="Wingdings" panose="05000000000000000000" pitchFamily="2" charset="2"/>
              <a:buNone/>
            </a:pPr>
            <a:r>
              <a:rPr lang="en-US" altLang="en-US" smtClean="0"/>
              <a:t>Step 2: </a:t>
            </a:r>
          </a:p>
          <a:p>
            <a:pPr eaLnBrk="1" hangingPunct="1">
              <a:lnSpc>
                <a:spcPct val="90000"/>
              </a:lnSpc>
              <a:buFont typeface="Wingdings" panose="05000000000000000000" pitchFamily="2" charset="2"/>
              <a:buNone/>
            </a:pPr>
            <a:r>
              <a:rPr lang="en-US" altLang="en-US" smtClean="0">
                <a:solidFill>
                  <a:srgbClr val="FF0000"/>
                </a:solidFill>
              </a:rPr>
              <a:t>Find limiting reactant since we only have so much reactant to work with.</a:t>
            </a:r>
          </a:p>
          <a:p>
            <a:pPr eaLnBrk="1" hangingPunct="1">
              <a:lnSpc>
                <a:spcPct val="90000"/>
              </a:lnSpc>
              <a:buFont typeface="Wingdings" panose="05000000000000000000" pitchFamily="2" charset="2"/>
              <a:buNone/>
            </a:pPr>
            <a:endParaRPr lang="en-US" altLang="en-US" smtClean="0">
              <a:solidFill>
                <a:srgbClr val="FF0000"/>
              </a:solidFill>
            </a:endParaRPr>
          </a:p>
          <a:p>
            <a:pPr eaLnBrk="1" hangingPunct="1">
              <a:lnSpc>
                <a:spcPct val="90000"/>
              </a:lnSpc>
              <a:buFont typeface="Wingdings" panose="05000000000000000000" pitchFamily="2" charset="2"/>
              <a:buNone/>
            </a:pPr>
            <a:r>
              <a:rPr lang="en-US" altLang="en-US" smtClean="0"/>
              <a:t>Pb</a:t>
            </a:r>
            <a:r>
              <a:rPr lang="en-US" altLang="en-US" baseline="30000" smtClean="0"/>
              <a:t>2+</a:t>
            </a:r>
            <a:r>
              <a:rPr lang="en-US" altLang="en-US" baseline="-25000" smtClean="0"/>
              <a:t>(aq)</a:t>
            </a:r>
            <a:r>
              <a:rPr lang="en-US" altLang="en-US" smtClean="0"/>
              <a:t> + SO</a:t>
            </a:r>
            <a:r>
              <a:rPr lang="en-US" altLang="en-US" baseline="-25000" smtClean="0"/>
              <a:t>4</a:t>
            </a:r>
            <a:r>
              <a:rPr lang="en-US" altLang="en-US" baseline="30000" smtClean="0"/>
              <a:t>2-</a:t>
            </a:r>
            <a:r>
              <a:rPr lang="en-US" altLang="en-US" baseline="-25000" smtClean="0"/>
              <a:t>(aq) </a:t>
            </a:r>
            <a:r>
              <a:rPr lang="en-US" altLang="en-US" smtClean="0"/>
              <a:t> </a:t>
            </a:r>
            <a:r>
              <a:rPr lang="en-US" altLang="en-US" smtClean="0">
                <a:sym typeface="Wingdings" panose="05000000000000000000" pitchFamily="2" charset="2"/>
              </a:rPr>
              <a:t> </a:t>
            </a:r>
            <a:r>
              <a:rPr lang="en-US" altLang="en-US" smtClean="0"/>
              <a:t>PbSO</a:t>
            </a:r>
            <a:r>
              <a:rPr lang="en-US" altLang="en-US" baseline="-25000" smtClean="0"/>
              <a:t>4 (s)</a:t>
            </a:r>
          </a:p>
          <a:p>
            <a:pPr eaLnBrk="1" hangingPunct="1">
              <a:lnSpc>
                <a:spcPct val="90000"/>
              </a:lnSpc>
              <a:buFont typeface="Wingdings" panose="05000000000000000000" pitchFamily="2" charset="2"/>
              <a:buNone/>
            </a:pPr>
            <a:endParaRPr lang="en-US" altLang="en-US" baseline="-25000" smtClean="0"/>
          </a:p>
          <a:p>
            <a:pPr eaLnBrk="1" hangingPunct="1">
              <a:lnSpc>
                <a:spcPct val="90000"/>
              </a:lnSpc>
              <a:buFont typeface="Wingdings" panose="05000000000000000000" pitchFamily="2" charset="2"/>
              <a:buNone/>
            </a:pPr>
            <a:r>
              <a:rPr lang="en-US" altLang="en-US" smtClean="0"/>
              <a:t>1.25 L 0</a:t>
            </a:r>
            <a:r>
              <a:rPr lang="en-US" altLang="en-US" u="sng" smtClean="0"/>
              <a:t>.0500 mol</a:t>
            </a:r>
            <a:r>
              <a:rPr lang="en-US" altLang="en-US" u="sng" baseline="-25000" smtClean="0"/>
              <a:t> </a:t>
            </a:r>
            <a:r>
              <a:rPr lang="en-US" altLang="en-US" u="sng" smtClean="0"/>
              <a:t>Pb</a:t>
            </a:r>
            <a:r>
              <a:rPr lang="en-US" altLang="en-US" u="sng" baseline="30000" smtClean="0"/>
              <a:t>2+</a:t>
            </a:r>
            <a:r>
              <a:rPr lang="en-US" altLang="en-US" baseline="30000" smtClean="0"/>
              <a:t>  </a:t>
            </a:r>
            <a:r>
              <a:rPr lang="en-US" altLang="en-US" smtClean="0"/>
              <a:t>0.0625 mol</a:t>
            </a:r>
            <a:r>
              <a:rPr lang="en-US" altLang="en-US" baseline="30000" smtClean="0"/>
              <a:t> </a:t>
            </a:r>
            <a:r>
              <a:rPr lang="en-US" altLang="en-US" smtClean="0"/>
              <a:t>Pb</a:t>
            </a:r>
            <a:r>
              <a:rPr lang="en-US" altLang="en-US" baseline="30000" smtClean="0"/>
              <a:t>2+</a:t>
            </a:r>
            <a:endParaRPr lang="en-US" altLang="en-US" smtClean="0"/>
          </a:p>
          <a:p>
            <a:pPr eaLnBrk="1" hangingPunct="1">
              <a:lnSpc>
                <a:spcPct val="90000"/>
              </a:lnSpc>
              <a:buFont typeface="Wingdings" panose="05000000000000000000" pitchFamily="2" charset="2"/>
              <a:buNone/>
            </a:pPr>
            <a:r>
              <a:rPr lang="en-US" altLang="en-US" smtClean="0"/>
              <a:t>                    1L</a:t>
            </a:r>
          </a:p>
          <a:p>
            <a:pPr eaLnBrk="1" hangingPunct="1">
              <a:lnSpc>
                <a:spcPct val="90000"/>
              </a:lnSpc>
              <a:buFont typeface="Wingdings" panose="05000000000000000000" pitchFamily="2" charset="2"/>
              <a:buNone/>
            </a:pPr>
            <a:endParaRPr lang="en-US" altLang="en-US" smtClean="0"/>
          </a:p>
          <a:p>
            <a:pPr eaLnBrk="1" hangingPunct="1">
              <a:lnSpc>
                <a:spcPct val="90000"/>
              </a:lnSpc>
              <a:buFont typeface="Wingdings" panose="05000000000000000000" pitchFamily="2" charset="2"/>
              <a:buNone/>
            </a:pPr>
            <a:r>
              <a:rPr lang="en-US" altLang="en-US" smtClean="0"/>
              <a:t>2.00 L</a:t>
            </a:r>
            <a:r>
              <a:rPr lang="en-US" altLang="en-US" baseline="-25000" smtClean="0"/>
              <a:t>  </a:t>
            </a:r>
            <a:r>
              <a:rPr lang="en-US" altLang="en-US" u="sng" smtClean="0"/>
              <a:t>0.0250 mol</a:t>
            </a:r>
            <a:r>
              <a:rPr lang="en-US" altLang="en-US" u="sng" baseline="-25000" smtClean="0"/>
              <a:t> </a:t>
            </a:r>
            <a:r>
              <a:rPr lang="en-US" altLang="en-US" u="sng" smtClean="0"/>
              <a:t>SO</a:t>
            </a:r>
            <a:r>
              <a:rPr lang="en-US" altLang="en-US" u="sng" baseline="-25000" smtClean="0"/>
              <a:t>4</a:t>
            </a:r>
            <a:r>
              <a:rPr lang="en-US" altLang="en-US" baseline="30000" smtClean="0"/>
              <a:t>2-   </a:t>
            </a:r>
            <a:r>
              <a:rPr lang="en-US" altLang="en-US" smtClean="0"/>
              <a:t>= </a:t>
            </a:r>
            <a:r>
              <a:rPr lang="en-US" altLang="en-US" smtClean="0">
                <a:solidFill>
                  <a:srgbClr val="FF0000"/>
                </a:solidFill>
              </a:rPr>
              <a:t>0.0500 mol SO</a:t>
            </a:r>
            <a:r>
              <a:rPr lang="en-US" altLang="en-US" baseline="-25000" smtClean="0">
                <a:solidFill>
                  <a:srgbClr val="FF0000"/>
                </a:solidFill>
              </a:rPr>
              <a:t>4</a:t>
            </a:r>
            <a:r>
              <a:rPr lang="en-US" altLang="en-US" baseline="30000" smtClean="0">
                <a:solidFill>
                  <a:srgbClr val="FF0000"/>
                </a:solidFill>
              </a:rPr>
              <a:t>2-</a:t>
            </a:r>
          </a:p>
          <a:p>
            <a:pPr eaLnBrk="1" hangingPunct="1">
              <a:lnSpc>
                <a:spcPct val="90000"/>
              </a:lnSpc>
              <a:buFont typeface="Wingdings" panose="05000000000000000000" pitchFamily="2" charset="2"/>
              <a:buNone/>
            </a:pPr>
            <a:r>
              <a:rPr lang="en-US" altLang="en-US" smtClean="0"/>
              <a:t>                    1 L</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F1E182B7-09D1-4489-9A8B-3E2CFC3177D2}" type="slidenum">
              <a:rPr lang="en-US" altLang="en-US" baseline="0">
                <a:latin typeface="Arial Black" panose="020B0A04020102020204" pitchFamily="34" charset="0"/>
              </a:rPr>
              <a:pPr/>
              <a:t>57</a:t>
            </a:fld>
            <a:endParaRPr lang="en-US" altLang="en-US" baseline="0">
              <a:latin typeface="Arial Black" panose="020B0A04020102020204" pitchFamily="34" charset="0"/>
            </a:endParaRPr>
          </a:p>
        </p:txBody>
      </p:sp>
      <p:sp>
        <p:nvSpPr>
          <p:cNvPr id="60419" name="Rectangle 3"/>
          <p:cNvSpPr>
            <a:spLocks noGrp="1" noChangeArrowheads="1"/>
          </p:cNvSpPr>
          <p:nvPr>
            <p:ph type="body" idx="1"/>
          </p:nvPr>
        </p:nvSpPr>
        <p:spPr>
          <a:xfrm>
            <a:off x="381000" y="762000"/>
            <a:ext cx="8229600" cy="3886200"/>
          </a:xfrm>
        </p:spPr>
        <p:txBody>
          <a:bodyPr/>
          <a:lstStyle/>
          <a:p>
            <a:pPr eaLnBrk="1" hangingPunct="1">
              <a:lnSpc>
                <a:spcPct val="80000"/>
              </a:lnSpc>
              <a:buFont typeface="Wingdings" panose="05000000000000000000" pitchFamily="2" charset="2"/>
              <a:buNone/>
            </a:pPr>
            <a:r>
              <a:rPr lang="en-US" altLang="en-US" sz="2800" smtClean="0"/>
              <a:t>Step 3: </a:t>
            </a:r>
          </a:p>
          <a:p>
            <a:pPr eaLnBrk="1" hangingPunct="1">
              <a:lnSpc>
                <a:spcPct val="80000"/>
              </a:lnSpc>
              <a:buFont typeface="Wingdings" panose="05000000000000000000" pitchFamily="2" charset="2"/>
              <a:buNone/>
            </a:pPr>
            <a:r>
              <a:rPr lang="en-US" altLang="en-US" sz="2800" smtClean="0"/>
              <a:t>calculate moles of product. </a:t>
            </a:r>
          </a:p>
          <a:p>
            <a:pPr eaLnBrk="1" hangingPunct="1">
              <a:lnSpc>
                <a:spcPct val="80000"/>
              </a:lnSpc>
              <a:buFont typeface="Wingdings" panose="05000000000000000000" pitchFamily="2" charset="2"/>
              <a:buNone/>
            </a:pPr>
            <a:endParaRPr lang="en-US" altLang="en-US" sz="2800" smtClean="0"/>
          </a:p>
          <a:p>
            <a:pPr eaLnBrk="1" hangingPunct="1">
              <a:lnSpc>
                <a:spcPct val="80000"/>
              </a:lnSpc>
              <a:buFont typeface="Wingdings" panose="05000000000000000000" pitchFamily="2" charset="2"/>
              <a:buNone/>
            </a:pPr>
            <a:r>
              <a:rPr lang="en-US" altLang="en-US" sz="2800" smtClean="0"/>
              <a:t>0.0625 mol</a:t>
            </a:r>
            <a:r>
              <a:rPr lang="en-US" altLang="en-US" sz="2800" baseline="30000" smtClean="0"/>
              <a:t> </a:t>
            </a:r>
            <a:r>
              <a:rPr lang="en-US" altLang="en-US" sz="2800" smtClean="0"/>
              <a:t>Pb</a:t>
            </a:r>
            <a:r>
              <a:rPr lang="en-US" altLang="en-US" sz="2800" baseline="30000" smtClean="0"/>
              <a:t>2+         </a:t>
            </a:r>
            <a:r>
              <a:rPr lang="en-US" altLang="en-US" sz="2800" smtClean="0">
                <a:solidFill>
                  <a:srgbClr val="FF0000"/>
                </a:solidFill>
              </a:rPr>
              <a:t>0.0500 mol SO</a:t>
            </a:r>
            <a:r>
              <a:rPr lang="en-US" altLang="en-US" sz="2800" baseline="-25000" smtClean="0">
                <a:solidFill>
                  <a:srgbClr val="FF0000"/>
                </a:solidFill>
              </a:rPr>
              <a:t>4</a:t>
            </a:r>
            <a:r>
              <a:rPr lang="en-US" altLang="en-US" sz="2800" baseline="30000" smtClean="0">
                <a:solidFill>
                  <a:srgbClr val="FF0000"/>
                </a:solidFill>
              </a:rPr>
              <a:t>2-</a:t>
            </a:r>
          </a:p>
          <a:p>
            <a:pPr eaLnBrk="1" hangingPunct="1">
              <a:lnSpc>
                <a:spcPct val="80000"/>
              </a:lnSpc>
              <a:buFont typeface="Wingdings" panose="05000000000000000000" pitchFamily="2" charset="2"/>
              <a:buNone/>
            </a:pPr>
            <a:endParaRPr lang="en-US" altLang="en-US" sz="2800" smtClean="0"/>
          </a:p>
          <a:p>
            <a:pPr eaLnBrk="1" hangingPunct="1">
              <a:lnSpc>
                <a:spcPct val="80000"/>
              </a:lnSpc>
              <a:buFont typeface="Wingdings" panose="05000000000000000000" pitchFamily="2" charset="2"/>
              <a:buNone/>
            </a:pPr>
            <a:endParaRPr lang="en-US" altLang="en-US" sz="2800" smtClean="0"/>
          </a:p>
          <a:p>
            <a:pPr eaLnBrk="1" hangingPunct="1">
              <a:lnSpc>
                <a:spcPct val="80000"/>
              </a:lnSpc>
              <a:buFont typeface="Wingdings" panose="05000000000000000000" pitchFamily="2" charset="2"/>
              <a:buNone/>
            </a:pPr>
            <a:r>
              <a:rPr lang="en-US" altLang="en-US" sz="2800" smtClean="0"/>
              <a:t>Since Pb is in excess only 0.0500 mol of solid PbSO</a:t>
            </a:r>
            <a:r>
              <a:rPr lang="en-US" altLang="en-US" sz="2800" baseline="-25000" smtClean="0"/>
              <a:t>4</a:t>
            </a:r>
            <a:r>
              <a:rPr lang="en-US" altLang="en-US" sz="2800" smtClean="0"/>
              <a:t> will be formed. (since that is all of the sulfate we have available to us)</a:t>
            </a:r>
          </a:p>
          <a:p>
            <a:pPr eaLnBrk="1" hangingPunct="1">
              <a:lnSpc>
                <a:spcPct val="80000"/>
              </a:lnSpc>
              <a:buFont typeface="Wingdings" panose="05000000000000000000" pitchFamily="2" charset="2"/>
              <a:buNone/>
            </a:pPr>
            <a:endParaRPr lang="en-US" altLang="en-US" sz="2800" smtClean="0"/>
          </a:p>
          <a:p>
            <a:pPr eaLnBrk="1" hangingPunct="1">
              <a:lnSpc>
                <a:spcPct val="80000"/>
              </a:lnSpc>
              <a:buFont typeface="Wingdings" panose="05000000000000000000" pitchFamily="2" charset="2"/>
              <a:buNone/>
            </a:pPr>
            <a:endParaRPr lang="en-US" altLang="en-US" sz="280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D6F7F728-F88C-4158-8889-A77D870A6AAF}" type="slidenum">
              <a:rPr lang="en-US" altLang="en-US" baseline="0">
                <a:latin typeface="Arial Black" panose="020B0A04020102020204" pitchFamily="34" charset="0"/>
              </a:rPr>
              <a:pPr/>
              <a:t>58</a:t>
            </a:fld>
            <a:endParaRPr lang="en-US" altLang="en-US" baseline="0">
              <a:latin typeface="Arial Black" panose="020B0A04020102020204" pitchFamily="34" charset="0"/>
            </a:endParaRPr>
          </a:p>
        </p:txBody>
      </p:sp>
      <p:sp>
        <p:nvSpPr>
          <p:cNvPr id="61443" name="Rectangle 3"/>
          <p:cNvSpPr>
            <a:spLocks noGrp="1" noChangeArrowheads="1"/>
          </p:cNvSpPr>
          <p:nvPr>
            <p:ph type="body" idx="1"/>
          </p:nvPr>
        </p:nvSpPr>
        <p:spPr>
          <a:xfrm>
            <a:off x="228600" y="914400"/>
            <a:ext cx="8610600" cy="3886200"/>
          </a:xfrm>
        </p:spPr>
        <p:txBody>
          <a:bodyPr/>
          <a:lstStyle/>
          <a:p>
            <a:pPr eaLnBrk="1" hangingPunct="1">
              <a:buFont typeface="Wingdings" panose="05000000000000000000" pitchFamily="2" charset="2"/>
              <a:buNone/>
            </a:pPr>
            <a:r>
              <a:rPr lang="en-US" altLang="en-US" smtClean="0"/>
              <a:t>Step 4:</a:t>
            </a:r>
          </a:p>
          <a:p>
            <a:pPr eaLnBrk="1" hangingPunct="1">
              <a:buFont typeface="Wingdings" panose="05000000000000000000" pitchFamily="2" charset="2"/>
              <a:buNone/>
            </a:pPr>
            <a:r>
              <a:rPr lang="en-US" altLang="en-US" smtClean="0"/>
              <a:t> convert to grams of product:</a:t>
            </a:r>
          </a:p>
          <a:p>
            <a:pPr eaLnBrk="1" hangingPunct="1">
              <a:buFont typeface="Wingdings" panose="05000000000000000000" pitchFamily="2" charset="2"/>
              <a:buNone/>
            </a:pPr>
            <a:r>
              <a:rPr lang="en-US" altLang="en-US" smtClean="0"/>
              <a:t> The mass of PbSO</a:t>
            </a:r>
            <a:r>
              <a:rPr lang="en-US" altLang="en-US" baseline="-25000" smtClean="0"/>
              <a:t>4</a:t>
            </a:r>
            <a:r>
              <a:rPr lang="en-US" altLang="en-US" smtClean="0"/>
              <a:t> formed can be calculated using the molar mass of PbSO</a:t>
            </a:r>
            <a:r>
              <a:rPr lang="en-US" altLang="en-US" baseline="-25000" smtClean="0"/>
              <a:t>4</a:t>
            </a:r>
            <a:r>
              <a:rPr lang="en-US" altLang="en-US" smtClean="0"/>
              <a:t> (303.3g/mol) </a:t>
            </a:r>
          </a:p>
          <a:p>
            <a:pPr eaLnBrk="1" hangingPunct="1">
              <a:buFont typeface="Wingdings" panose="05000000000000000000" pitchFamily="2" charset="2"/>
              <a:buNone/>
            </a:pPr>
            <a:endParaRPr lang="en-US" altLang="en-US" sz="2900" smtClean="0"/>
          </a:p>
          <a:p>
            <a:pPr eaLnBrk="1" hangingPunct="1">
              <a:buFont typeface="Wingdings" panose="05000000000000000000" pitchFamily="2" charset="2"/>
              <a:buNone/>
            </a:pPr>
            <a:r>
              <a:rPr lang="en-US" altLang="en-US" sz="2900" smtClean="0"/>
              <a:t>0.0500 mol PbSO</a:t>
            </a:r>
            <a:r>
              <a:rPr lang="en-US" altLang="en-US" sz="2900" baseline="-25000" smtClean="0"/>
              <a:t>4</a:t>
            </a:r>
            <a:r>
              <a:rPr lang="en-US" altLang="en-US" sz="2900" smtClean="0"/>
              <a:t>  </a:t>
            </a:r>
            <a:r>
              <a:rPr lang="en-US" altLang="en-US" sz="2900" u="sng" smtClean="0"/>
              <a:t>303.3g PbSO</a:t>
            </a:r>
            <a:r>
              <a:rPr lang="en-US" altLang="en-US" sz="2900" u="sng" baseline="-25000" smtClean="0"/>
              <a:t>4</a:t>
            </a:r>
            <a:r>
              <a:rPr lang="en-US" altLang="en-US" sz="2900" u="sng" smtClean="0"/>
              <a:t>  </a:t>
            </a:r>
            <a:r>
              <a:rPr lang="en-US" altLang="en-US" sz="2900" smtClean="0"/>
              <a:t> = 15.2 gPbSO</a:t>
            </a:r>
            <a:r>
              <a:rPr lang="en-US" altLang="en-US" sz="2900" baseline="-25000" smtClean="0"/>
              <a:t>4</a:t>
            </a:r>
          </a:p>
          <a:p>
            <a:pPr eaLnBrk="1" hangingPunct="1">
              <a:buFont typeface="Wingdings" panose="05000000000000000000" pitchFamily="2" charset="2"/>
              <a:buNone/>
            </a:pPr>
            <a:r>
              <a:rPr lang="en-US" altLang="en-US" sz="2900" smtClean="0"/>
              <a:t>                                   1mol </a:t>
            </a:r>
            <a:r>
              <a:rPr lang="en-US" altLang="en-US" smtClean="0"/>
              <a:t>PbSO</a:t>
            </a:r>
            <a:r>
              <a:rPr lang="en-US" altLang="en-US" baseline="-25000" smtClean="0"/>
              <a:t>4</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8E09BE48-EF56-4093-BFB0-5D942BADDDAF}" type="slidenum">
              <a:rPr lang="en-US" altLang="en-US" baseline="0">
                <a:latin typeface="Arial Black" panose="020B0A04020102020204" pitchFamily="34" charset="0"/>
              </a:rPr>
              <a:pPr/>
              <a:t>59</a:t>
            </a:fld>
            <a:endParaRPr lang="en-US" altLang="en-US" baseline="0">
              <a:latin typeface="Arial Black" panose="020B0A04020102020204" pitchFamily="34" charset="0"/>
            </a:endParaRPr>
          </a:p>
        </p:txBody>
      </p:sp>
      <p:sp>
        <p:nvSpPr>
          <p:cNvPr id="62467" name="Rectangle 2"/>
          <p:cNvSpPr>
            <a:spLocks noGrp="1" noChangeArrowheads="1"/>
          </p:cNvSpPr>
          <p:nvPr>
            <p:ph type="title"/>
          </p:nvPr>
        </p:nvSpPr>
        <p:spPr/>
        <p:txBody>
          <a:bodyPr/>
          <a:lstStyle/>
          <a:p>
            <a:pPr eaLnBrk="1" hangingPunct="1"/>
            <a:r>
              <a:rPr lang="en-US" altLang="en-US" smtClean="0"/>
              <a:t>4.8 Acid Base Rxn</a:t>
            </a:r>
          </a:p>
        </p:txBody>
      </p:sp>
      <p:sp>
        <p:nvSpPr>
          <p:cNvPr id="62468" name="Rectangle 3"/>
          <p:cNvSpPr>
            <a:spLocks noGrp="1" noChangeArrowheads="1"/>
          </p:cNvSpPr>
          <p:nvPr>
            <p:ph type="body" idx="1"/>
          </p:nvPr>
        </p:nvSpPr>
        <p:spPr/>
        <p:txBody>
          <a:bodyPr/>
          <a:lstStyle/>
          <a:p>
            <a:pPr eaLnBrk="1" hangingPunct="1"/>
            <a:r>
              <a:rPr lang="en-US" altLang="en-US" smtClean="0"/>
              <a:t>Bronsted Lowery Acid: </a:t>
            </a:r>
          </a:p>
          <a:p>
            <a:pPr eaLnBrk="1" hangingPunct="1">
              <a:buFont typeface="Wingdings" panose="05000000000000000000" pitchFamily="2" charset="2"/>
              <a:buNone/>
            </a:pPr>
            <a:r>
              <a:rPr lang="en-US" altLang="en-US" smtClean="0"/>
              <a:t>Proton (H</a:t>
            </a:r>
            <a:r>
              <a:rPr lang="en-US" altLang="en-US" baseline="30000" smtClean="0"/>
              <a:t>+</a:t>
            </a:r>
            <a:r>
              <a:rPr lang="en-US" altLang="en-US" smtClean="0"/>
              <a:t>) donor </a:t>
            </a:r>
          </a:p>
          <a:p>
            <a:pPr eaLnBrk="1" hangingPunct="1">
              <a:buFont typeface="Wingdings" panose="05000000000000000000" pitchFamily="2" charset="2"/>
              <a:buNone/>
            </a:pPr>
            <a:endParaRPr lang="en-US" altLang="en-US" smtClean="0"/>
          </a:p>
          <a:p>
            <a:pPr eaLnBrk="1" hangingPunct="1"/>
            <a:r>
              <a:rPr lang="en-US" altLang="en-US" smtClean="0"/>
              <a:t>Bronsted Lowery Base:  Proton acceptor </a:t>
            </a:r>
          </a:p>
          <a:p>
            <a:pPr eaLnBrk="1" hangingPunct="1">
              <a:buFont typeface="Wingdings" panose="05000000000000000000" pitchFamily="2" charset="2"/>
              <a:buNone/>
            </a:pPr>
            <a:r>
              <a:rPr lang="en-US" altLang="en-US" smtClean="0"/>
              <a:t>(OH</a:t>
            </a:r>
            <a:r>
              <a:rPr lang="en-US" altLang="en-US" baseline="30000" smtClean="0"/>
              <a:t>-</a:t>
            </a:r>
            <a:r>
              <a:rPr lang="en-US" altLang="en-US" smtClean="0"/>
              <a:t>) wants the proton.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66172125-C681-4E1E-A058-3E1DFFB03BA1}" type="slidenum">
              <a:rPr lang="en-US" altLang="en-US" baseline="0">
                <a:latin typeface="Arial Black" panose="020B0A04020102020204" pitchFamily="34" charset="0"/>
              </a:rPr>
              <a:pPr/>
              <a:t>6</a:t>
            </a:fld>
            <a:endParaRPr lang="en-US" altLang="en-US" baseline="0">
              <a:latin typeface="Arial Black" panose="020B0A04020102020204" pitchFamily="34" charset="0"/>
            </a:endParaRPr>
          </a:p>
        </p:txBody>
      </p:sp>
      <p:sp>
        <p:nvSpPr>
          <p:cNvPr id="9219" name="Rectangle 4"/>
          <p:cNvSpPr>
            <a:spLocks noGrp="1" noChangeArrowheads="1"/>
          </p:cNvSpPr>
          <p:nvPr>
            <p:ph type="title"/>
          </p:nvPr>
        </p:nvSpPr>
        <p:spPr/>
        <p:txBody>
          <a:bodyPr/>
          <a:lstStyle/>
          <a:p>
            <a:pPr eaLnBrk="1" hangingPunct="1"/>
            <a:r>
              <a:rPr lang="en-US" altLang="en-US" smtClean="0"/>
              <a:t>Ions dissolving in water </a:t>
            </a:r>
          </a:p>
        </p:txBody>
      </p:sp>
      <p:sp>
        <p:nvSpPr>
          <p:cNvPr id="9220" name="Rectangle 5"/>
          <p:cNvSpPr>
            <a:spLocks noGrp="1" noChangeArrowheads="1"/>
          </p:cNvSpPr>
          <p:nvPr>
            <p:ph type="body" sz="half" idx="1"/>
          </p:nvPr>
        </p:nvSpPr>
        <p:spPr/>
        <p:txBody>
          <a:bodyPr/>
          <a:lstStyle/>
          <a:p>
            <a:pPr eaLnBrk="1" hangingPunct="1">
              <a:buFont typeface="Wingdings" panose="05000000000000000000" pitchFamily="2" charset="2"/>
              <a:buNone/>
            </a:pPr>
            <a:r>
              <a:rPr lang="en-US" altLang="en-US" sz="2400" smtClean="0"/>
              <a:t>Ionic substances such as salts dissolve in water to release (+) and anions (-).</a:t>
            </a:r>
          </a:p>
          <a:p>
            <a:pPr eaLnBrk="1" hangingPunct="1">
              <a:buFont typeface="Wingdings" panose="05000000000000000000" pitchFamily="2" charset="2"/>
              <a:buNone/>
            </a:pPr>
            <a:endParaRPr lang="en-US" altLang="en-US" sz="2400" smtClean="0"/>
          </a:p>
          <a:p>
            <a:pPr eaLnBrk="1" hangingPunct="1">
              <a:buFont typeface="Wingdings" panose="05000000000000000000" pitchFamily="2" charset="2"/>
              <a:buNone/>
            </a:pPr>
            <a:r>
              <a:rPr lang="en-US" altLang="en-US" sz="2400" smtClean="0"/>
              <a:t>Ex: NaCl  -&gt; Na</a:t>
            </a:r>
            <a:r>
              <a:rPr lang="en-US" altLang="en-US" sz="2400" baseline="30000" smtClean="0"/>
              <a:t>+</a:t>
            </a:r>
            <a:r>
              <a:rPr lang="en-US" altLang="en-US" sz="2400" smtClean="0"/>
              <a:t> , Cl</a:t>
            </a:r>
            <a:r>
              <a:rPr lang="en-US" altLang="en-US" sz="2400" baseline="30000" smtClean="0"/>
              <a:t>-</a:t>
            </a:r>
            <a:br>
              <a:rPr lang="en-US" altLang="en-US" sz="2400" baseline="30000" smtClean="0"/>
            </a:br>
            <a:endParaRPr lang="en-US" altLang="en-US" sz="2400" baseline="30000" smtClean="0"/>
          </a:p>
          <a:p>
            <a:pPr eaLnBrk="1" hangingPunct="1">
              <a:buFont typeface="Wingdings" panose="05000000000000000000" pitchFamily="2" charset="2"/>
              <a:buNone/>
            </a:pPr>
            <a:endParaRPr lang="en-US" altLang="en-US" sz="2400" baseline="30000" smtClean="0"/>
          </a:p>
          <a:p>
            <a:pPr eaLnBrk="1" hangingPunct="1">
              <a:buFont typeface="Wingdings" panose="05000000000000000000" pitchFamily="2" charset="2"/>
              <a:buNone/>
            </a:pPr>
            <a:r>
              <a:rPr lang="en-US" altLang="en-US" sz="2400" smtClean="0"/>
              <a:t>This is process is called hydration.</a:t>
            </a:r>
          </a:p>
        </p:txBody>
      </p:sp>
      <p:pic>
        <p:nvPicPr>
          <p:cNvPr id="9221" name="Picture 8" descr="chemis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9812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99521988-9420-4F4F-9BCC-AFEFD484543E}" type="slidenum">
              <a:rPr lang="en-US" altLang="en-US" baseline="0">
                <a:latin typeface="Arial Black" panose="020B0A04020102020204" pitchFamily="34" charset="0"/>
              </a:rPr>
              <a:pPr/>
              <a:t>60</a:t>
            </a:fld>
            <a:endParaRPr lang="en-US" altLang="en-US" baseline="0">
              <a:latin typeface="Arial Black" panose="020B0A04020102020204" pitchFamily="34" charset="0"/>
            </a:endParaRPr>
          </a:p>
        </p:txBody>
      </p:sp>
      <p:sp>
        <p:nvSpPr>
          <p:cNvPr id="63491" name="Rectangle 2"/>
          <p:cNvSpPr>
            <a:spLocks noGrp="1" noChangeArrowheads="1"/>
          </p:cNvSpPr>
          <p:nvPr>
            <p:ph type="title"/>
          </p:nvPr>
        </p:nvSpPr>
        <p:spPr/>
        <p:txBody>
          <a:bodyPr/>
          <a:lstStyle/>
          <a:p>
            <a:pPr eaLnBrk="1" hangingPunct="1"/>
            <a:r>
              <a:rPr lang="en-US" altLang="en-US" smtClean="0"/>
              <a:t>Neutralization Rxn </a:t>
            </a:r>
          </a:p>
        </p:txBody>
      </p:sp>
      <p:sp>
        <p:nvSpPr>
          <p:cNvPr id="63492" name="Rectangle 3"/>
          <p:cNvSpPr>
            <a:spLocks noGrp="1" noChangeArrowheads="1"/>
          </p:cNvSpPr>
          <p:nvPr>
            <p:ph type="body" idx="1"/>
          </p:nvPr>
        </p:nvSpPr>
        <p:spPr>
          <a:xfrm>
            <a:off x="533400" y="990600"/>
            <a:ext cx="8001000" cy="5105400"/>
          </a:xfrm>
        </p:spPr>
        <p:txBody>
          <a:bodyPr/>
          <a:lstStyle/>
          <a:p>
            <a:pPr eaLnBrk="1" hangingPunct="1">
              <a:lnSpc>
                <a:spcPct val="80000"/>
              </a:lnSpc>
              <a:buFont typeface="Wingdings" panose="05000000000000000000" pitchFamily="2" charset="2"/>
              <a:buNone/>
            </a:pPr>
            <a:endParaRPr lang="en-US" altLang="en-US" sz="2000" smtClean="0"/>
          </a:p>
          <a:p>
            <a:pPr eaLnBrk="1" hangingPunct="1">
              <a:lnSpc>
                <a:spcPct val="80000"/>
              </a:lnSpc>
              <a:buFont typeface="Wingdings" panose="05000000000000000000" pitchFamily="2" charset="2"/>
              <a:buNone/>
            </a:pPr>
            <a:endParaRPr lang="en-US" altLang="en-US" sz="2000" smtClean="0"/>
          </a:p>
          <a:p>
            <a:pPr eaLnBrk="1" hangingPunct="1">
              <a:lnSpc>
                <a:spcPct val="80000"/>
              </a:lnSpc>
              <a:buFont typeface="Wingdings" panose="05000000000000000000" pitchFamily="2" charset="2"/>
              <a:buNone/>
            </a:pPr>
            <a:r>
              <a:rPr lang="en-US" altLang="en-US" sz="2800" b="1" smtClean="0"/>
              <a:t>When just enough base is added to react exactly with the acid in a solution, we can say the acid is neutralized. </a:t>
            </a:r>
          </a:p>
          <a:p>
            <a:pPr eaLnBrk="1" hangingPunct="1">
              <a:lnSpc>
                <a:spcPct val="80000"/>
              </a:lnSpc>
              <a:buFont typeface="Wingdings" panose="05000000000000000000" pitchFamily="2" charset="2"/>
              <a:buNone/>
            </a:pPr>
            <a:endParaRPr lang="en-US" altLang="en-US" sz="2800" b="1" smtClean="0"/>
          </a:p>
          <a:p>
            <a:pPr eaLnBrk="1" hangingPunct="1">
              <a:lnSpc>
                <a:spcPct val="80000"/>
              </a:lnSpc>
              <a:buFont typeface="Wingdings" panose="05000000000000000000" pitchFamily="2" charset="2"/>
              <a:buNone/>
            </a:pPr>
            <a:r>
              <a:rPr lang="en-US" altLang="en-US" sz="2800" b="1" smtClean="0">
                <a:solidFill>
                  <a:srgbClr val="FF0000"/>
                </a:solidFill>
              </a:rPr>
              <a:t>Recall: </a:t>
            </a:r>
          </a:p>
          <a:p>
            <a:pPr eaLnBrk="1" hangingPunct="1">
              <a:lnSpc>
                <a:spcPct val="80000"/>
              </a:lnSpc>
              <a:buFont typeface="Wingdings" panose="05000000000000000000" pitchFamily="2" charset="2"/>
              <a:buNone/>
            </a:pPr>
            <a:endParaRPr lang="en-US" altLang="en-US" sz="2800" b="1" smtClean="0">
              <a:solidFill>
                <a:srgbClr val="FF0000"/>
              </a:solidFill>
            </a:endParaRPr>
          </a:p>
          <a:p>
            <a:pPr eaLnBrk="1" hangingPunct="1">
              <a:lnSpc>
                <a:spcPct val="80000"/>
              </a:lnSpc>
              <a:buFont typeface="Wingdings" panose="05000000000000000000" pitchFamily="2" charset="2"/>
              <a:buNone/>
            </a:pPr>
            <a:r>
              <a:rPr lang="en-US" altLang="en-US" sz="2800" b="1" smtClean="0">
                <a:solidFill>
                  <a:srgbClr val="FF0000"/>
                </a:solidFill>
              </a:rPr>
              <a:t>H</a:t>
            </a:r>
            <a:r>
              <a:rPr lang="en-US" altLang="en-US" sz="2800" b="1" baseline="30000" smtClean="0">
                <a:solidFill>
                  <a:srgbClr val="FF0000"/>
                </a:solidFill>
              </a:rPr>
              <a:t>+</a:t>
            </a:r>
            <a:r>
              <a:rPr lang="en-US" altLang="en-US" sz="2800" b="1" baseline="-25000" smtClean="0">
                <a:solidFill>
                  <a:srgbClr val="FF0000"/>
                </a:solidFill>
              </a:rPr>
              <a:t>(aq) </a:t>
            </a:r>
            <a:r>
              <a:rPr lang="en-US" altLang="en-US" sz="2800" b="1" smtClean="0">
                <a:solidFill>
                  <a:srgbClr val="FF0000"/>
                </a:solidFill>
              </a:rPr>
              <a:t> + OH</a:t>
            </a:r>
            <a:r>
              <a:rPr lang="en-US" altLang="en-US" sz="2800" b="1" baseline="30000" smtClean="0">
                <a:solidFill>
                  <a:srgbClr val="FF0000"/>
                </a:solidFill>
              </a:rPr>
              <a:t>-</a:t>
            </a:r>
            <a:r>
              <a:rPr lang="en-US" altLang="en-US" sz="2800" b="1" baseline="-25000" smtClean="0">
                <a:solidFill>
                  <a:srgbClr val="FF0000"/>
                </a:solidFill>
              </a:rPr>
              <a:t>(aq) </a:t>
            </a:r>
            <a:r>
              <a:rPr lang="en-US" altLang="en-US" sz="2800" b="1" smtClean="0">
                <a:solidFill>
                  <a:srgbClr val="FF0000"/>
                </a:solidFill>
                <a:sym typeface="Wingdings" panose="05000000000000000000" pitchFamily="2" charset="2"/>
              </a:rPr>
              <a:t> H</a:t>
            </a:r>
            <a:r>
              <a:rPr lang="en-US" altLang="en-US" sz="2800" b="1" baseline="-25000" smtClean="0">
                <a:solidFill>
                  <a:srgbClr val="FF0000"/>
                </a:solidFill>
                <a:sym typeface="Wingdings" panose="05000000000000000000" pitchFamily="2" charset="2"/>
              </a:rPr>
              <a:t>2</a:t>
            </a:r>
            <a:r>
              <a:rPr lang="en-US" altLang="en-US" sz="2800" b="1" smtClean="0">
                <a:solidFill>
                  <a:srgbClr val="FF0000"/>
                </a:solidFill>
                <a:sym typeface="Wingdings" panose="05000000000000000000" pitchFamily="2" charset="2"/>
              </a:rPr>
              <a:t>O</a:t>
            </a:r>
            <a:r>
              <a:rPr lang="en-US" altLang="en-US" sz="2800" b="1" baseline="-25000" smtClean="0">
                <a:solidFill>
                  <a:srgbClr val="FF0000"/>
                </a:solidFill>
                <a:sym typeface="Wingdings" panose="05000000000000000000" pitchFamily="2" charset="2"/>
              </a:rPr>
              <a:t>(l)</a:t>
            </a:r>
          </a:p>
          <a:p>
            <a:pPr eaLnBrk="1" hangingPunct="1">
              <a:lnSpc>
                <a:spcPct val="80000"/>
              </a:lnSpc>
              <a:buFont typeface="Wingdings" panose="05000000000000000000" pitchFamily="2" charset="2"/>
              <a:buNone/>
            </a:pPr>
            <a:endParaRPr lang="en-US" altLang="en-US" sz="2800" b="1" baseline="-25000" smtClean="0">
              <a:solidFill>
                <a:srgbClr val="FF0000"/>
              </a:solidFill>
              <a:sym typeface="Wingdings" panose="05000000000000000000" pitchFamily="2" charset="2"/>
            </a:endParaRPr>
          </a:p>
          <a:p>
            <a:pPr eaLnBrk="1" hangingPunct="1">
              <a:lnSpc>
                <a:spcPct val="80000"/>
              </a:lnSpc>
              <a:buFont typeface="Wingdings" panose="05000000000000000000" pitchFamily="2" charset="2"/>
              <a:buNone/>
            </a:pPr>
            <a:endParaRPr lang="en-US" altLang="en-US" sz="2800" b="1" smtClean="0">
              <a:solidFill>
                <a:srgbClr val="FF0000"/>
              </a:solidFill>
              <a:sym typeface="Wingdings" panose="05000000000000000000" pitchFamily="2" charset="2"/>
            </a:endParaRPr>
          </a:p>
          <a:p>
            <a:pPr eaLnBrk="1" hangingPunct="1">
              <a:lnSpc>
                <a:spcPct val="80000"/>
              </a:lnSpc>
              <a:buFont typeface="Wingdings" panose="05000000000000000000" pitchFamily="2" charset="2"/>
              <a:buNone/>
            </a:pPr>
            <a:r>
              <a:rPr lang="en-US" altLang="en-US" sz="2800" b="1" smtClean="0">
                <a:solidFill>
                  <a:srgbClr val="FF0000"/>
                </a:solidFill>
                <a:sym typeface="Wingdings" panose="05000000000000000000" pitchFamily="2" charset="2"/>
              </a:rPr>
              <a:t> </a:t>
            </a:r>
          </a:p>
          <a:p>
            <a:pPr eaLnBrk="1" hangingPunct="1">
              <a:lnSpc>
                <a:spcPct val="80000"/>
              </a:lnSpc>
              <a:buFont typeface="Wingdings" panose="05000000000000000000" pitchFamily="2" charset="2"/>
              <a:buNone/>
            </a:pPr>
            <a:r>
              <a:rPr lang="en-US" altLang="en-US" sz="2800" b="1" smtClean="0">
                <a:solidFill>
                  <a:srgbClr val="FF0000"/>
                </a:solidFill>
                <a:sym typeface="Wingdings" panose="05000000000000000000" pitchFamily="2" charset="2"/>
              </a:rPr>
              <a:t>NOTE: The net ionic equation of any strong acid-base neutralization rxn is always like the above rxn. </a:t>
            </a:r>
          </a:p>
          <a:p>
            <a:pPr eaLnBrk="1" hangingPunct="1">
              <a:lnSpc>
                <a:spcPct val="80000"/>
              </a:lnSpc>
              <a:buFont typeface="Wingdings" panose="05000000000000000000" pitchFamily="2" charset="2"/>
              <a:buNone/>
            </a:pPr>
            <a:endParaRPr lang="en-US" altLang="en-US" sz="2800" b="1" smtClean="0">
              <a:solidFill>
                <a:srgbClr val="FF0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71FDD0A9-9B47-4688-BFB4-29E27A07F757}" type="slidenum">
              <a:rPr lang="en-US" altLang="en-US" baseline="0">
                <a:latin typeface="Arial Black" panose="020B0A04020102020204" pitchFamily="34" charset="0"/>
              </a:rPr>
              <a:pPr/>
              <a:t>61</a:t>
            </a:fld>
            <a:endParaRPr lang="en-US" altLang="en-US" baseline="0">
              <a:latin typeface="Arial Black" panose="020B0A04020102020204" pitchFamily="34" charset="0"/>
            </a:endParaRPr>
          </a:p>
        </p:txBody>
      </p:sp>
      <p:sp>
        <p:nvSpPr>
          <p:cNvPr id="64515" name="Rectangle 2"/>
          <p:cNvSpPr>
            <a:spLocks noGrp="1" noChangeArrowheads="1"/>
          </p:cNvSpPr>
          <p:nvPr>
            <p:ph type="title"/>
          </p:nvPr>
        </p:nvSpPr>
        <p:spPr/>
        <p:txBody>
          <a:bodyPr/>
          <a:lstStyle/>
          <a:p>
            <a:pPr eaLnBrk="1" hangingPunct="1"/>
            <a:r>
              <a:rPr lang="en-US" altLang="en-US" smtClean="0"/>
              <a:t>Example: </a:t>
            </a:r>
          </a:p>
        </p:txBody>
      </p:sp>
      <p:sp>
        <p:nvSpPr>
          <p:cNvPr id="64516"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en-US" altLang="en-US" smtClean="0"/>
              <a:t>What volume of 0.100 M HCl solution is needed to  neutralize 25.0 ml of 0.350 M NaOH?</a:t>
            </a:r>
          </a:p>
          <a:p>
            <a:pPr eaLnBrk="1" hangingPunct="1">
              <a:lnSpc>
                <a:spcPct val="90000"/>
              </a:lnSpc>
              <a:buFont typeface="Wingdings" panose="05000000000000000000" pitchFamily="2" charset="2"/>
              <a:buNone/>
            </a:pPr>
            <a:endParaRPr lang="en-US" altLang="en-US" smtClean="0"/>
          </a:p>
          <a:p>
            <a:pPr eaLnBrk="1" hangingPunct="1">
              <a:lnSpc>
                <a:spcPct val="90000"/>
              </a:lnSpc>
              <a:buFont typeface="Wingdings" panose="05000000000000000000" pitchFamily="2" charset="2"/>
              <a:buNone/>
            </a:pPr>
            <a:r>
              <a:rPr lang="en-US" altLang="en-US" smtClean="0"/>
              <a:t>Step 1: list reactants </a:t>
            </a:r>
          </a:p>
          <a:p>
            <a:pPr eaLnBrk="1" hangingPunct="1">
              <a:lnSpc>
                <a:spcPct val="90000"/>
              </a:lnSpc>
              <a:buFont typeface="Wingdings" panose="05000000000000000000" pitchFamily="2" charset="2"/>
              <a:buNone/>
            </a:pPr>
            <a:endParaRPr lang="en-US" altLang="en-US" smtClean="0"/>
          </a:p>
          <a:p>
            <a:pPr eaLnBrk="1" hangingPunct="1">
              <a:lnSpc>
                <a:spcPct val="90000"/>
              </a:lnSpc>
              <a:buFont typeface="Wingdings" panose="05000000000000000000" pitchFamily="2" charset="2"/>
              <a:buNone/>
            </a:pPr>
            <a:r>
              <a:rPr lang="en-US" altLang="en-US" smtClean="0">
                <a:solidFill>
                  <a:srgbClr val="0033CC"/>
                </a:solidFill>
              </a:rPr>
              <a:t>H</a:t>
            </a:r>
            <a:r>
              <a:rPr lang="en-US" altLang="en-US" baseline="30000" smtClean="0">
                <a:solidFill>
                  <a:srgbClr val="0033CC"/>
                </a:solidFill>
              </a:rPr>
              <a:t>+ </a:t>
            </a:r>
            <a:r>
              <a:rPr lang="en-US" altLang="en-US" smtClean="0">
                <a:solidFill>
                  <a:srgbClr val="0033CC"/>
                </a:solidFill>
              </a:rPr>
              <a:t> +  Cl</a:t>
            </a:r>
            <a:r>
              <a:rPr lang="en-US" altLang="en-US" baseline="30000" smtClean="0">
                <a:solidFill>
                  <a:srgbClr val="0033CC"/>
                </a:solidFill>
              </a:rPr>
              <a:t>-</a:t>
            </a:r>
            <a:r>
              <a:rPr lang="en-US" altLang="en-US" baseline="30000" smtClean="0"/>
              <a:t>  </a:t>
            </a:r>
            <a:r>
              <a:rPr lang="en-US" altLang="en-US" smtClean="0"/>
              <a:t> + </a:t>
            </a:r>
            <a:r>
              <a:rPr lang="en-US" altLang="en-US" smtClean="0">
                <a:solidFill>
                  <a:srgbClr val="33CC33"/>
                </a:solidFill>
              </a:rPr>
              <a:t>Na</a:t>
            </a:r>
            <a:r>
              <a:rPr lang="en-US" altLang="en-US" baseline="30000" smtClean="0">
                <a:solidFill>
                  <a:srgbClr val="33CC33"/>
                </a:solidFill>
              </a:rPr>
              <a:t>+  </a:t>
            </a:r>
            <a:r>
              <a:rPr lang="en-US" altLang="en-US" smtClean="0">
                <a:solidFill>
                  <a:srgbClr val="33CC33"/>
                </a:solidFill>
              </a:rPr>
              <a:t>+ OH</a:t>
            </a:r>
            <a:r>
              <a:rPr lang="en-US" altLang="en-US" baseline="30000" smtClean="0">
                <a:solidFill>
                  <a:srgbClr val="33CC33"/>
                </a:solidFill>
              </a:rPr>
              <a:t>-</a:t>
            </a:r>
            <a:r>
              <a:rPr lang="en-US" altLang="en-US" baseline="30000" smtClean="0"/>
              <a:t> </a:t>
            </a:r>
            <a:r>
              <a:rPr lang="en-US" altLang="en-US" smtClean="0"/>
              <a:t> </a:t>
            </a:r>
            <a:r>
              <a:rPr lang="en-US" altLang="en-US" smtClean="0">
                <a:sym typeface="Wingdings" panose="05000000000000000000" pitchFamily="2" charset="2"/>
              </a:rPr>
              <a:t> </a:t>
            </a:r>
            <a:endParaRPr lang="en-US" alt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56C97F75-4DA4-4ED6-90D9-C363779E7137}" type="slidenum">
              <a:rPr lang="en-US" altLang="en-US" baseline="0">
                <a:latin typeface="Arial Black" panose="020B0A04020102020204" pitchFamily="34" charset="0"/>
              </a:rPr>
              <a:pPr/>
              <a:t>62</a:t>
            </a:fld>
            <a:endParaRPr lang="en-US" altLang="en-US" baseline="0">
              <a:latin typeface="Arial Black" panose="020B0A04020102020204" pitchFamily="34" charset="0"/>
            </a:endParaRPr>
          </a:p>
        </p:txBody>
      </p:sp>
      <p:sp>
        <p:nvSpPr>
          <p:cNvPr id="65539" name="Rectangle 3"/>
          <p:cNvSpPr>
            <a:spLocks noGrp="1" noChangeArrowheads="1"/>
          </p:cNvSpPr>
          <p:nvPr>
            <p:ph type="body" idx="1"/>
          </p:nvPr>
        </p:nvSpPr>
        <p:spPr>
          <a:xfrm>
            <a:off x="381000" y="685800"/>
            <a:ext cx="8382000" cy="5715000"/>
          </a:xfrm>
        </p:spPr>
        <p:txBody>
          <a:bodyPr/>
          <a:lstStyle/>
          <a:p>
            <a:pPr eaLnBrk="1" hangingPunct="1">
              <a:buFont typeface="Wingdings" panose="05000000000000000000" pitchFamily="2" charset="2"/>
              <a:buNone/>
            </a:pPr>
            <a:r>
              <a:rPr lang="en-US" altLang="en-US" smtClean="0"/>
              <a:t>Step 2: </a:t>
            </a:r>
          </a:p>
          <a:p>
            <a:pPr eaLnBrk="1" hangingPunct="1">
              <a:buFont typeface="Wingdings" panose="05000000000000000000" pitchFamily="2" charset="2"/>
              <a:buNone/>
            </a:pPr>
            <a:r>
              <a:rPr lang="en-US" altLang="en-US" smtClean="0"/>
              <a:t>What possible rxn’s will  occur with our reactants:</a:t>
            </a:r>
          </a:p>
          <a:p>
            <a:pPr eaLnBrk="1" hangingPunct="1">
              <a:buFont typeface="Wingdings" panose="05000000000000000000" pitchFamily="2" charset="2"/>
              <a:buNone/>
            </a:pPr>
            <a:r>
              <a:rPr lang="en-US" altLang="en-US" smtClean="0">
                <a:solidFill>
                  <a:srgbClr val="0033CC"/>
                </a:solidFill>
              </a:rPr>
              <a:t>H</a:t>
            </a:r>
            <a:r>
              <a:rPr lang="en-US" altLang="en-US" baseline="30000" smtClean="0">
                <a:solidFill>
                  <a:srgbClr val="0033CC"/>
                </a:solidFill>
              </a:rPr>
              <a:t>+ </a:t>
            </a:r>
            <a:r>
              <a:rPr lang="en-US" altLang="en-US" smtClean="0">
                <a:solidFill>
                  <a:srgbClr val="0033CC"/>
                </a:solidFill>
              </a:rPr>
              <a:t> +  Cl</a:t>
            </a:r>
            <a:r>
              <a:rPr lang="en-US" altLang="en-US" baseline="30000" smtClean="0">
                <a:solidFill>
                  <a:srgbClr val="0033CC"/>
                </a:solidFill>
              </a:rPr>
              <a:t>-</a:t>
            </a:r>
            <a:r>
              <a:rPr lang="en-US" altLang="en-US" baseline="30000" smtClean="0"/>
              <a:t>  </a:t>
            </a:r>
            <a:r>
              <a:rPr lang="en-US" altLang="en-US" smtClean="0"/>
              <a:t> + </a:t>
            </a:r>
            <a:r>
              <a:rPr lang="en-US" altLang="en-US" smtClean="0">
                <a:solidFill>
                  <a:srgbClr val="33CC33"/>
                </a:solidFill>
              </a:rPr>
              <a:t>Na</a:t>
            </a:r>
            <a:r>
              <a:rPr lang="en-US" altLang="en-US" baseline="30000" smtClean="0">
                <a:solidFill>
                  <a:srgbClr val="33CC33"/>
                </a:solidFill>
              </a:rPr>
              <a:t>+  </a:t>
            </a:r>
            <a:r>
              <a:rPr lang="en-US" altLang="en-US" smtClean="0">
                <a:solidFill>
                  <a:srgbClr val="33CC33"/>
                </a:solidFill>
              </a:rPr>
              <a:t>+ OH</a:t>
            </a:r>
            <a:r>
              <a:rPr lang="en-US" altLang="en-US" baseline="30000" smtClean="0">
                <a:solidFill>
                  <a:srgbClr val="33CC33"/>
                </a:solidFill>
              </a:rPr>
              <a:t>-</a:t>
            </a:r>
            <a:endParaRPr lang="en-US" altLang="en-US" smtClean="0"/>
          </a:p>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r>
              <a:rPr lang="en-US" altLang="en-US" smtClean="0">
                <a:solidFill>
                  <a:srgbClr val="33CC33"/>
                </a:solidFill>
              </a:rPr>
              <a:t>Na</a:t>
            </a:r>
            <a:r>
              <a:rPr lang="en-US" altLang="en-US" baseline="30000" smtClean="0">
                <a:solidFill>
                  <a:srgbClr val="33CC33"/>
                </a:solidFill>
              </a:rPr>
              <a:t>+</a:t>
            </a:r>
            <a:r>
              <a:rPr lang="en-US" altLang="en-US" baseline="30000" smtClean="0"/>
              <a:t> </a:t>
            </a:r>
            <a:r>
              <a:rPr lang="en-US" altLang="en-US" smtClean="0"/>
              <a:t>+  </a:t>
            </a:r>
            <a:r>
              <a:rPr lang="en-US" altLang="en-US" smtClean="0">
                <a:solidFill>
                  <a:srgbClr val="0033CC"/>
                </a:solidFill>
              </a:rPr>
              <a:t>Cl</a:t>
            </a:r>
            <a:r>
              <a:rPr lang="en-US" altLang="en-US" baseline="30000" smtClean="0">
                <a:solidFill>
                  <a:srgbClr val="0033CC"/>
                </a:solidFill>
              </a:rPr>
              <a:t>-  </a:t>
            </a:r>
            <a:r>
              <a:rPr lang="en-US" altLang="en-US" smtClean="0">
                <a:solidFill>
                  <a:srgbClr val="0033CC"/>
                </a:solidFill>
              </a:rPr>
              <a:t> </a:t>
            </a:r>
            <a:r>
              <a:rPr lang="en-US" altLang="en-US" smtClean="0">
                <a:sym typeface="Wingdings" panose="05000000000000000000" pitchFamily="2" charset="2"/>
              </a:rPr>
              <a:t> NaCl (soluble both are spectator ions and do not participate directly in the reaction)</a:t>
            </a:r>
          </a:p>
          <a:p>
            <a:pPr eaLnBrk="1" hangingPunct="1">
              <a:buFont typeface="Wingdings" panose="05000000000000000000" pitchFamily="2" charset="2"/>
              <a:buNone/>
            </a:pPr>
            <a:endParaRPr lang="en-US" altLang="en-US" smtClean="0">
              <a:sym typeface="Wingdings" panose="05000000000000000000" pitchFamily="2" charset="2"/>
            </a:endParaRPr>
          </a:p>
          <a:p>
            <a:pPr eaLnBrk="1" hangingPunct="1">
              <a:buFont typeface="Wingdings" panose="05000000000000000000" pitchFamily="2" charset="2"/>
              <a:buNone/>
            </a:pPr>
            <a:r>
              <a:rPr lang="en-US" altLang="en-US" smtClean="0">
                <a:solidFill>
                  <a:srgbClr val="FF0000"/>
                </a:solidFill>
              </a:rPr>
              <a:t>H</a:t>
            </a:r>
            <a:r>
              <a:rPr lang="en-US" altLang="en-US" baseline="30000" smtClean="0">
                <a:solidFill>
                  <a:srgbClr val="FF0000"/>
                </a:solidFill>
              </a:rPr>
              <a:t>+  </a:t>
            </a:r>
            <a:r>
              <a:rPr lang="en-US" altLang="en-US" smtClean="0">
                <a:solidFill>
                  <a:srgbClr val="FF0000"/>
                </a:solidFill>
              </a:rPr>
              <a:t>+ OH</a:t>
            </a:r>
            <a:r>
              <a:rPr lang="en-US" altLang="en-US" baseline="30000" smtClean="0">
                <a:solidFill>
                  <a:srgbClr val="FF0000"/>
                </a:solidFill>
              </a:rPr>
              <a:t>- </a:t>
            </a:r>
            <a:r>
              <a:rPr lang="en-US" altLang="en-US" smtClean="0">
                <a:solidFill>
                  <a:srgbClr val="FF0000"/>
                </a:solidFill>
              </a:rPr>
              <a:t> </a:t>
            </a:r>
            <a:r>
              <a:rPr lang="en-US" altLang="en-US" smtClean="0">
                <a:solidFill>
                  <a:srgbClr val="FF0000"/>
                </a:solidFill>
                <a:sym typeface="Wingdings" panose="05000000000000000000" pitchFamily="2" charset="2"/>
              </a:rPr>
              <a:t>H</a:t>
            </a:r>
            <a:r>
              <a:rPr lang="en-US" altLang="en-US" baseline="-25000" smtClean="0">
                <a:solidFill>
                  <a:srgbClr val="FF0000"/>
                </a:solidFill>
                <a:sym typeface="Wingdings" panose="05000000000000000000" pitchFamily="2" charset="2"/>
              </a:rPr>
              <a:t>2</a:t>
            </a:r>
            <a:r>
              <a:rPr lang="en-US" altLang="en-US" smtClean="0">
                <a:solidFill>
                  <a:srgbClr val="FF0000"/>
                </a:solidFill>
                <a:sym typeface="Wingdings" panose="05000000000000000000" pitchFamily="2" charset="2"/>
              </a:rPr>
              <a:t>O (insoluble and will occur)</a:t>
            </a:r>
            <a:endParaRPr lang="en-US" altLang="en-US" smtClean="0">
              <a:solidFill>
                <a:srgbClr val="FF0000"/>
              </a:solidFill>
            </a:endParaRPr>
          </a:p>
          <a:p>
            <a:pPr eaLnBrk="1" hangingPunct="1">
              <a:buFont typeface="Wingdings" panose="05000000000000000000" pitchFamily="2" charset="2"/>
              <a:buNone/>
            </a:pPr>
            <a:endParaRPr lang="en-US" altLang="en-US" smtClean="0">
              <a:solidFill>
                <a:srgbClr val="FF0000"/>
              </a:solidFill>
              <a:sym typeface="Wingdings" panose="05000000000000000000" pitchFamily="2" charset="2"/>
            </a:endParaRPr>
          </a:p>
          <a:p>
            <a:pPr eaLnBrk="1" hangingPunct="1">
              <a:buFont typeface="Wingdings" panose="05000000000000000000" pitchFamily="2" charset="2"/>
              <a:buNone/>
            </a:pPr>
            <a:endParaRPr lang="en-US" altLang="en-US" smtClean="0">
              <a:sym typeface="Wingdings" panose="05000000000000000000" pitchFamily="2" charset="2"/>
            </a:endParaRPr>
          </a:p>
          <a:p>
            <a:pPr eaLnBrk="1" hangingPunct="1">
              <a:buFont typeface="Wingdings" panose="05000000000000000000" pitchFamily="2" charset="2"/>
              <a:buNone/>
            </a:pPr>
            <a:endParaRPr lang="en-US" altLang="en-US"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7A1EC496-1783-4B2F-8DFC-BD81B67B1084}" type="slidenum">
              <a:rPr lang="en-US" altLang="en-US" baseline="0">
                <a:latin typeface="Arial Black" panose="020B0A04020102020204" pitchFamily="34" charset="0"/>
              </a:rPr>
              <a:pPr/>
              <a:t>63</a:t>
            </a:fld>
            <a:endParaRPr lang="en-US" altLang="en-US" baseline="0">
              <a:latin typeface="Arial Black" panose="020B0A04020102020204" pitchFamily="34" charset="0"/>
            </a:endParaRPr>
          </a:p>
        </p:txBody>
      </p:sp>
      <p:sp>
        <p:nvSpPr>
          <p:cNvPr id="66563" name="Rectangle 3"/>
          <p:cNvSpPr>
            <a:spLocks noGrp="1" noChangeArrowheads="1"/>
          </p:cNvSpPr>
          <p:nvPr>
            <p:ph type="body" idx="1"/>
          </p:nvPr>
        </p:nvSpPr>
        <p:spPr>
          <a:xfrm>
            <a:off x="152400" y="533400"/>
            <a:ext cx="8991600" cy="5715000"/>
          </a:xfrm>
        </p:spPr>
        <p:txBody>
          <a:bodyPr/>
          <a:lstStyle/>
          <a:p>
            <a:pPr eaLnBrk="1" hangingPunct="1">
              <a:lnSpc>
                <a:spcPct val="90000"/>
              </a:lnSpc>
              <a:buFont typeface="Wingdings" panose="05000000000000000000" pitchFamily="2" charset="2"/>
              <a:buNone/>
            </a:pPr>
            <a:r>
              <a:rPr lang="en-US" altLang="en-US" smtClean="0"/>
              <a:t>Step 3: write a balanced net ionic equation and calculate moles of reactant needed. </a:t>
            </a:r>
          </a:p>
          <a:p>
            <a:pPr eaLnBrk="1" hangingPunct="1">
              <a:lnSpc>
                <a:spcPct val="90000"/>
              </a:lnSpc>
              <a:buFont typeface="Wingdings" panose="05000000000000000000" pitchFamily="2" charset="2"/>
              <a:buNone/>
            </a:pPr>
            <a:endParaRPr lang="en-US" altLang="en-US" smtClean="0"/>
          </a:p>
          <a:p>
            <a:pPr eaLnBrk="1" hangingPunct="1">
              <a:lnSpc>
                <a:spcPct val="90000"/>
              </a:lnSpc>
              <a:buFont typeface="Wingdings" panose="05000000000000000000" pitchFamily="2" charset="2"/>
              <a:buNone/>
            </a:pPr>
            <a:r>
              <a:rPr lang="en-US" altLang="en-US" smtClean="0"/>
              <a:t>H</a:t>
            </a:r>
            <a:r>
              <a:rPr lang="en-US" altLang="en-US" baseline="30000" smtClean="0"/>
              <a:t>+  </a:t>
            </a:r>
            <a:r>
              <a:rPr lang="en-US" altLang="en-US" smtClean="0"/>
              <a:t>+ OH</a:t>
            </a:r>
            <a:r>
              <a:rPr lang="en-US" altLang="en-US" baseline="30000" smtClean="0"/>
              <a:t>- </a:t>
            </a:r>
            <a:r>
              <a:rPr lang="en-US" altLang="en-US" smtClean="0"/>
              <a:t> </a:t>
            </a:r>
            <a:r>
              <a:rPr lang="en-US" altLang="en-US" smtClean="0">
                <a:sym typeface="Wingdings" panose="05000000000000000000" pitchFamily="2" charset="2"/>
              </a:rPr>
              <a:t>H</a:t>
            </a:r>
            <a:r>
              <a:rPr lang="en-US" altLang="en-US" baseline="-25000" smtClean="0">
                <a:sym typeface="Wingdings" panose="05000000000000000000" pitchFamily="2" charset="2"/>
              </a:rPr>
              <a:t>2</a:t>
            </a:r>
            <a:r>
              <a:rPr lang="en-US" altLang="en-US" smtClean="0">
                <a:sym typeface="Wingdings" panose="05000000000000000000" pitchFamily="2" charset="2"/>
              </a:rPr>
              <a:t>O </a:t>
            </a:r>
          </a:p>
          <a:p>
            <a:pPr eaLnBrk="1" hangingPunct="1">
              <a:lnSpc>
                <a:spcPct val="90000"/>
              </a:lnSpc>
              <a:buFont typeface="Wingdings" panose="05000000000000000000" pitchFamily="2" charset="2"/>
              <a:buNone/>
            </a:pPr>
            <a:endParaRPr lang="en-US" altLang="en-US" smtClean="0">
              <a:sym typeface="Wingdings" panose="05000000000000000000" pitchFamily="2" charset="2"/>
            </a:endParaRPr>
          </a:p>
          <a:p>
            <a:pPr eaLnBrk="1" hangingPunct="1">
              <a:lnSpc>
                <a:spcPct val="90000"/>
              </a:lnSpc>
              <a:buFont typeface="Wingdings" panose="05000000000000000000" pitchFamily="2" charset="2"/>
              <a:buNone/>
            </a:pPr>
            <a:r>
              <a:rPr lang="en-US" altLang="en-US" sz="2900" smtClean="0">
                <a:sym typeface="Wingdings" panose="05000000000000000000" pitchFamily="2" charset="2"/>
              </a:rPr>
              <a:t>0.025 L NaOH 0</a:t>
            </a:r>
            <a:r>
              <a:rPr lang="en-US" altLang="en-US" sz="2900" u="sng" smtClean="0">
                <a:sym typeface="Wingdings" panose="05000000000000000000" pitchFamily="2" charset="2"/>
              </a:rPr>
              <a:t>.035 mol OH</a:t>
            </a:r>
            <a:r>
              <a:rPr lang="en-US" altLang="en-US" sz="2900" smtClean="0">
                <a:sym typeface="Wingdings" panose="05000000000000000000" pitchFamily="2" charset="2"/>
              </a:rPr>
              <a:t> = 8.75 x 10</a:t>
            </a:r>
            <a:r>
              <a:rPr lang="en-US" altLang="en-US" sz="2900" baseline="30000" smtClean="0">
                <a:sym typeface="Wingdings" panose="05000000000000000000" pitchFamily="2" charset="2"/>
              </a:rPr>
              <a:t>-1</a:t>
            </a:r>
            <a:r>
              <a:rPr lang="en-US" altLang="en-US" sz="2900" smtClean="0">
                <a:sym typeface="Wingdings" panose="05000000000000000000" pitchFamily="2" charset="2"/>
              </a:rPr>
              <a:t> mol OH</a:t>
            </a:r>
            <a:r>
              <a:rPr lang="en-US" altLang="en-US" sz="2900" baseline="30000" smtClean="0">
                <a:sym typeface="Wingdings" panose="05000000000000000000" pitchFamily="2" charset="2"/>
              </a:rPr>
              <a:t>-</a:t>
            </a:r>
            <a:endParaRPr lang="en-US" altLang="en-US" sz="2900" smtClean="0">
              <a:sym typeface="Wingdings" panose="05000000000000000000" pitchFamily="2" charset="2"/>
            </a:endParaRPr>
          </a:p>
          <a:p>
            <a:pPr eaLnBrk="1" hangingPunct="1">
              <a:lnSpc>
                <a:spcPct val="90000"/>
              </a:lnSpc>
              <a:buFont typeface="Wingdings" panose="05000000000000000000" pitchFamily="2" charset="2"/>
              <a:buNone/>
            </a:pPr>
            <a:r>
              <a:rPr lang="en-US" altLang="en-US" sz="2900" smtClean="0">
                <a:sym typeface="Wingdings" panose="05000000000000000000" pitchFamily="2" charset="2"/>
              </a:rPr>
              <a:t>                        1 L NaOH </a:t>
            </a:r>
          </a:p>
          <a:p>
            <a:pPr eaLnBrk="1" hangingPunct="1">
              <a:lnSpc>
                <a:spcPct val="90000"/>
              </a:lnSpc>
              <a:buFont typeface="Wingdings" panose="05000000000000000000" pitchFamily="2" charset="2"/>
              <a:buNone/>
            </a:pPr>
            <a:endParaRPr lang="en-US" altLang="en-US" sz="2900" smtClean="0">
              <a:sym typeface="Wingdings" panose="05000000000000000000" pitchFamily="2" charset="2"/>
            </a:endParaRPr>
          </a:p>
          <a:p>
            <a:pPr eaLnBrk="1" hangingPunct="1">
              <a:lnSpc>
                <a:spcPct val="90000"/>
              </a:lnSpc>
              <a:buFont typeface="Wingdings" panose="05000000000000000000" pitchFamily="2" charset="2"/>
              <a:buNone/>
            </a:pPr>
            <a:r>
              <a:rPr lang="en-US" altLang="en-US" sz="2900" smtClean="0">
                <a:sym typeface="Wingdings" panose="05000000000000000000" pitchFamily="2" charset="2"/>
              </a:rPr>
              <a:t>We do not need to determine limiting reactant since the addition of H</a:t>
            </a:r>
            <a:r>
              <a:rPr lang="en-US" altLang="en-US" sz="2900" baseline="30000" smtClean="0">
                <a:sym typeface="Wingdings" panose="05000000000000000000" pitchFamily="2" charset="2"/>
              </a:rPr>
              <a:t>+ </a:t>
            </a:r>
            <a:r>
              <a:rPr lang="en-US" altLang="en-US" sz="2900" smtClean="0">
                <a:sym typeface="Wingdings" panose="05000000000000000000" pitchFamily="2" charset="2"/>
              </a:rPr>
              <a:t>ions react exactly with the OH</a:t>
            </a:r>
            <a:r>
              <a:rPr lang="en-US" altLang="en-US" sz="2900" baseline="30000" smtClean="0">
                <a:sym typeface="Wingdings" panose="05000000000000000000" pitchFamily="2" charset="2"/>
              </a:rPr>
              <a:t>- </a:t>
            </a:r>
            <a:r>
              <a:rPr lang="en-US" altLang="en-US" sz="2900" smtClean="0">
                <a:sym typeface="Wingdings" panose="05000000000000000000" pitchFamily="2" charset="2"/>
              </a:rPr>
              <a:t>present in a1:1 ratio. Thus 8.75 x 10</a:t>
            </a:r>
            <a:r>
              <a:rPr lang="en-US" altLang="en-US" sz="2900" baseline="30000" smtClean="0">
                <a:sym typeface="Wingdings" panose="05000000000000000000" pitchFamily="2" charset="2"/>
              </a:rPr>
              <a:t>-1</a:t>
            </a:r>
            <a:r>
              <a:rPr lang="en-US" altLang="en-US" sz="2900" smtClean="0">
                <a:sym typeface="Wingdings" panose="05000000000000000000" pitchFamily="2" charset="2"/>
              </a:rPr>
              <a:t> mol H</a:t>
            </a:r>
            <a:r>
              <a:rPr lang="en-US" altLang="en-US" sz="2900" baseline="30000" smtClean="0">
                <a:sym typeface="Wingdings" panose="05000000000000000000" pitchFamily="2" charset="2"/>
              </a:rPr>
              <a:t>+</a:t>
            </a:r>
            <a:r>
              <a:rPr lang="en-US" altLang="en-US" sz="2900" smtClean="0">
                <a:sym typeface="Wingdings" panose="05000000000000000000" pitchFamily="2" charset="2"/>
              </a:rPr>
              <a:t> is required to neutralize the solution. </a:t>
            </a:r>
          </a:p>
          <a:p>
            <a:pPr eaLnBrk="1" hangingPunct="1">
              <a:lnSpc>
                <a:spcPct val="90000"/>
              </a:lnSpc>
              <a:buFont typeface="Wingdings" panose="05000000000000000000" pitchFamily="2" charset="2"/>
              <a:buNone/>
            </a:pPr>
            <a:endParaRPr lang="en-US" altLang="en-US" sz="2900" smtClean="0">
              <a:sym typeface="Wingdings" panose="05000000000000000000" pitchFamily="2" charset="2"/>
            </a:endParaRPr>
          </a:p>
          <a:p>
            <a:pPr eaLnBrk="1" hangingPunct="1">
              <a:lnSpc>
                <a:spcPct val="90000"/>
              </a:lnSpc>
              <a:buFont typeface="Wingdings" panose="05000000000000000000" pitchFamily="2" charset="2"/>
              <a:buNone/>
            </a:pPr>
            <a:endParaRPr lang="en-US" altLang="en-US" sz="2900" smtClean="0">
              <a:sym typeface="Wingdings" panose="05000000000000000000" pitchFamily="2" charset="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8A5F7D79-24A7-48C1-8951-16270C120E74}" type="slidenum">
              <a:rPr lang="en-US" altLang="en-US" baseline="0">
                <a:latin typeface="Arial Black" panose="020B0A04020102020204" pitchFamily="34" charset="0"/>
              </a:rPr>
              <a:pPr/>
              <a:t>64</a:t>
            </a:fld>
            <a:endParaRPr lang="en-US" altLang="en-US" baseline="0">
              <a:latin typeface="Arial Black" panose="020B0A04020102020204" pitchFamily="34" charset="0"/>
            </a:endParaRPr>
          </a:p>
        </p:txBody>
      </p:sp>
      <p:sp>
        <p:nvSpPr>
          <p:cNvPr id="67587" name="Rectangle 3"/>
          <p:cNvSpPr>
            <a:spLocks noGrp="1" noChangeArrowheads="1"/>
          </p:cNvSpPr>
          <p:nvPr>
            <p:ph type="body" idx="1"/>
          </p:nvPr>
        </p:nvSpPr>
        <p:spPr>
          <a:xfrm>
            <a:off x="381000" y="609600"/>
            <a:ext cx="8229600" cy="3886200"/>
          </a:xfrm>
        </p:spPr>
        <p:txBody>
          <a:bodyPr/>
          <a:lstStyle/>
          <a:p>
            <a:pPr eaLnBrk="1" hangingPunct="1">
              <a:buFont typeface="Wingdings" panose="05000000000000000000" pitchFamily="2" charset="2"/>
              <a:buNone/>
            </a:pPr>
            <a:r>
              <a:rPr lang="en-US" altLang="en-US" sz="2800" smtClean="0"/>
              <a:t>Convert to volume required to neutralize the rxn. </a:t>
            </a:r>
          </a:p>
          <a:p>
            <a:pPr eaLnBrk="1" hangingPunct="1">
              <a:buFont typeface="Wingdings" panose="05000000000000000000" pitchFamily="2" charset="2"/>
              <a:buNone/>
            </a:pPr>
            <a:endParaRPr lang="en-US" altLang="en-US" sz="2800" smtClean="0"/>
          </a:p>
          <a:p>
            <a:pPr eaLnBrk="1" hangingPunct="1">
              <a:buFont typeface="Wingdings" panose="05000000000000000000" pitchFamily="2" charset="2"/>
              <a:buNone/>
            </a:pPr>
            <a:r>
              <a:rPr lang="en-US" altLang="en-US" sz="2800" b="1" smtClean="0"/>
              <a:t>Volume X </a:t>
            </a:r>
            <a:r>
              <a:rPr lang="en-US" altLang="en-US" sz="2800" b="1" u="sng" smtClean="0">
                <a:sym typeface="Wingdings" panose="05000000000000000000" pitchFamily="2" charset="2"/>
              </a:rPr>
              <a:t>0.100 mol H</a:t>
            </a:r>
            <a:r>
              <a:rPr lang="en-US" altLang="en-US" sz="2800" b="1" u="sng" baseline="30000" smtClean="0">
                <a:sym typeface="Wingdings" panose="05000000000000000000" pitchFamily="2" charset="2"/>
              </a:rPr>
              <a:t>+</a:t>
            </a:r>
            <a:r>
              <a:rPr lang="en-US" altLang="en-US" sz="2800" b="1" baseline="30000" smtClean="0">
                <a:sym typeface="Wingdings" panose="05000000000000000000" pitchFamily="2" charset="2"/>
              </a:rPr>
              <a:t> </a:t>
            </a:r>
            <a:r>
              <a:rPr lang="en-US" altLang="en-US" sz="2800" b="1" smtClean="0">
                <a:sym typeface="Wingdings" panose="05000000000000000000" pitchFamily="2" charset="2"/>
              </a:rPr>
              <a:t>= 8.75 x 10</a:t>
            </a:r>
            <a:r>
              <a:rPr lang="en-US" altLang="en-US" sz="2800" b="1" baseline="30000" smtClean="0">
                <a:sym typeface="Wingdings" panose="05000000000000000000" pitchFamily="2" charset="2"/>
              </a:rPr>
              <a:t>-1</a:t>
            </a:r>
            <a:r>
              <a:rPr lang="en-US" altLang="en-US" sz="2800" b="1" smtClean="0">
                <a:sym typeface="Wingdings" panose="05000000000000000000" pitchFamily="2" charset="2"/>
              </a:rPr>
              <a:t> mol H</a:t>
            </a:r>
            <a:r>
              <a:rPr lang="en-US" altLang="en-US" sz="2800" b="1" baseline="30000" smtClean="0">
                <a:sym typeface="Wingdings" panose="05000000000000000000" pitchFamily="2" charset="2"/>
              </a:rPr>
              <a:t>+</a:t>
            </a:r>
            <a:r>
              <a:rPr lang="en-US" altLang="en-US" sz="2800" b="1" u="sng" smtClean="0">
                <a:sym typeface="Wingdings" panose="05000000000000000000" pitchFamily="2" charset="2"/>
              </a:rPr>
              <a:t>                                                 </a:t>
            </a:r>
            <a:endParaRPr lang="en-US" altLang="en-US" sz="2800" b="1" smtClean="0">
              <a:sym typeface="Wingdings" panose="05000000000000000000" pitchFamily="2" charset="2"/>
            </a:endParaRPr>
          </a:p>
          <a:p>
            <a:pPr eaLnBrk="1" hangingPunct="1">
              <a:buFont typeface="Wingdings" panose="05000000000000000000" pitchFamily="2" charset="2"/>
              <a:buNone/>
            </a:pPr>
            <a:r>
              <a:rPr lang="en-US" altLang="en-US" sz="2800" b="1" smtClean="0">
                <a:sym typeface="Wingdings" panose="05000000000000000000" pitchFamily="2" charset="2"/>
              </a:rPr>
              <a:t>                           1L</a:t>
            </a:r>
          </a:p>
          <a:p>
            <a:pPr eaLnBrk="1" hangingPunct="1">
              <a:buFont typeface="Wingdings" panose="05000000000000000000" pitchFamily="2" charset="2"/>
              <a:buNone/>
            </a:pPr>
            <a:endParaRPr lang="en-US" altLang="en-US" sz="2800" b="1" smtClean="0">
              <a:sym typeface="Wingdings" panose="05000000000000000000" pitchFamily="2" charset="2"/>
            </a:endParaRPr>
          </a:p>
          <a:p>
            <a:pPr eaLnBrk="1" hangingPunct="1">
              <a:buFont typeface="Wingdings" panose="05000000000000000000" pitchFamily="2" charset="2"/>
              <a:buNone/>
            </a:pPr>
            <a:r>
              <a:rPr lang="en-US" altLang="en-US" sz="2500" b="1" smtClean="0">
                <a:sym typeface="Wingdings" panose="05000000000000000000" pitchFamily="2" charset="2"/>
              </a:rPr>
              <a:t>= 8.75 x 10</a:t>
            </a:r>
            <a:r>
              <a:rPr lang="en-US" altLang="en-US" sz="2500" b="1" baseline="30000" smtClean="0">
                <a:sym typeface="Wingdings" panose="05000000000000000000" pitchFamily="2" charset="2"/>
              </a:rPr>
              <a:t>-2</a:t>
            </a:r>
            <a:r>
              <a:rPr lang="en-US" altLang="en-US" sz="2500" b="1" smtClean="0">
                <a:sym typeface="Wingdings" panose="05000000000000000000" pitchFamily="2" charset="2"/>
              </a:rPr>
              <a:t> L of .100M HCl is required to neutralize 25.0 mL of NaOH</a:t>
            </a:r>
          </a:p>
          <a:p>
            <a:pPr eaLnBrk="1" hangingPunct="1">
              <a:buFont typeface="Wingdings" panose="05000000000000000000" pitchFamily="2" charset="2"/>
              <a:buNone/>
            </a:pPr>
            <a:endParaRPr lang="en-US" altLang="en-US" sz="2500" b="1" smtClean="0">
              <a:sym typeface="Wingdings" panose="05000000000000000000" pitchFamily="2" charset="2"/>
            </a:endParaRPr>
          </a:p>
          <a:p>
            <a:pPr eaLnBrk="1" hangingPunct="1">
              <a:buFont typeface="Wingdings" panose="05000000000000000000" pitchFamily="2" charset="2"/>
              <a:buNone/>
            </a:pPr>
            <a:endParaRPr lang="en-US" altLang="en-US" sz="2500" smtClean="0">
              <a:sym typeface="Wingdings" panose="05000000000000000000" pitchFamily="2" charset="2"/>
            </a:endParaRPr>
          </a:p>
          <a:p>
            <a:pPr eaLnBrk="1" hangingPunct="1">
              <a:buFont typeface="Wingdings" panose="05000000000000000000" pitchFamily="2" charset="2"/>
              <a:buNone/>
            </a:pPr>
            <a:endParaRPr lang="en-US" altLang="en-US" sz="2500" smtClean="0">
              <a:sym typeface="Wingdings" panose="05000000000000000000" pitchFamily="2" charset="2"/>
            </a:endParaRPr>
          </a:p>
          <a:p>
            <a:pPr eaLnBrk="1" hangingPunct="1">
              <a:buFont typeface="Wingdings" panose="05000000000000000000" pitchFamily="2" charset="2"/>
              <a:buNone/>
            </a:pPr>
            <a:endParaRPr lang="en-US" altLang="en-US" sz="2500" smtClean="0">
              <a:sym typeface="Wingdings" panose="05000000000000000000" pitchFamily="2" charset="2"/>
            </a:endParaRPr>
          </a:p>
          <a:p>
            <a:pPr eaLnBrk="1" hangingPunct="1">
              <a:buFont typeface="Wingdings" panose="05000000000000000000" pitchFamily="2" charset="2"/>
              <a:buNone/>
            </a:pPr>
            <a:endParaRPr lang="en-US" altLang="en-US" sz="280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44130CEE-7A69-46DA-B0D8-D1275DBDC431}" type="slidenum">
              <a:rPr lang="en-US" altLang="en-US" baseline="0">
                <a:latin typeface="Arial Black" panose="020B0A04020102020204" pitchFamily="34" charset="0"/>
              </a:rPr>
              <a:pPr/>
              <a:t>65</a:t>
            </a:fld>
            <a:endParaRPr lang="en-US" altLang="en-US" baseline="0">
              <a:latin typeface="Arial Black" panose="020B0A04020102020204" pitchFamily="34" charset="0"/>
            </a:endParaRPr>
          </a:p>
        </p:txBody>
      </p:sp>
      <p:sp>
        <p:nvSpPr>
          <p:cNvPr id="68611" name="Rectangle 2"/>
          <p:cNvSpPr>
            <a:spLocks noGrp="1" noChangeArrowheads="1"/>
          </p:cNvSpPr>
          <p:nvPr>
            <p:ph type="title"/>
          </p:nvPr>
        </p:nvSpPr>
        <p:spPr/>
        <p:txBody>
          <a:bodyPr/>
          <a:lstStyle/>
          <a:p>
            <a:pPr eaLnBrk="1" hangingPunct="1"/>
            <a:r>
              <a:rPr lang="en-US" altLang="en-US" smtClean="0"/>
              <a:t>Titrations</a:t>
            </a:r>
          </a:p>
        </p:txBody>
      </p:sp>
      <p:sp>
        <p:nvSpPr>
          <p:cNvPr id="68612" name="Rectangle 3"/>
          <p:cNvSpPr>
            <a:spLocks noGrp="1" noChangeArrowheads="1"/>
          </p:cNvSpPr>
          <p:nvPr>
            <p:ph type="body" idx="1"/>
          </p:nvPr>
        </p:nvSpPr>
        <p:spPr/>
        <p:txBody>
          <a:bodyPr/>
          <a:lstStyle/>
          <a:p>
            <a:pPr eaLnBrk="1" hangingPunct="1">
              <a:lnSpc>
                <a:spcPct val="90000"/>
              </a:lnSpc>
            </a:pPr>
            <a:r>
              <a:rPr lang="en-US" altLang="en-US" smtClean="0"/>
              <a:t>A procedure used for determining the concentration of an acid or a base in a solution by addition of a base or an acid of a known concentration. </a:t>
            </a:r>
          </a:p>
          <a:p>
            <a:pPr eaLnBrk="1" hangingPunct="1">
              <a:lnSpc>
                <a:spcPct val="90000"/>
              </a:lnSpc>
              <a:buFont typeface="Wingdings" panose="05000000000000000000" pitchFamily="2" charset="2"/>
              <a:buNone/>
            </a:pPr>
            <a:endParaRPr lang="en-US" altLang="en-US" smtClean="0"/>
          </a:p>
          <a:p>
            <a:pPr eaLnBrk="1" hangingPunct="1">
              <a:lnSpc>
                <a:spcPct val="90000"/>
              </a:lnSpc>
            </a:pPr>
            <a:r>
              <a:rPr lang="en-US" altLang="en-US" smtClean="0"/>
              <a:t>We know the solution is at its “end point” (equivalence point) when the indicator changes color.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GB" altLang="en-US" b="1" smtClean="0">
                <a:solidFill>
                  <a:srgbClr val="FF0000"/>
                </a:solidFill>
                <a:latin typeface="Calibri" panose="020F0502020204030204" pitchFamily="34" charset="0"/>
                <a:ea typeface="MS PGothic" panose="020B0600070205080204" pitchFamily="34" charset="-128"/>
                <a:cs typeface="Calibri" panose="020F0502020204030204" pitchFamily="34" charset="0"/>
              </a:rPr>
              <a:t>Figure 4.18 </a:t>
            </a:r>
            <a:r>
              <a:rPr lang="en-GB" altLang="en-US" smtClean="0">
                <a:latin typeface="Calibri" panose="020F0502020204030204" pitchFamily="34" charset="0"/>
                <a:ea typeface="MS PGothic" panose="020B0600070205080204" pitchFamily="34" charset="-128"/>
                <a:cs typeface="Calibri" panose="020F0502020204030204" pitchFamily="34" charset="0"/>
              </a:rPr>
              <a:t>- </a:t>
            </a:r>
            <a:r>
              <a:rPr lang="en-IN" altLang="en-US" smtClean="0">
                <a:latin typeface="Calibri" panose="020F0502020204030204" pitchFamily="34" charset="0"/>
                <a:ea typeface="MS PGothic" panose="020B0600070205080204" pitchFamily="34" charset="-128"/>
                <a:cs typeface="Calibri" panose="020F0502020204030204" pitchFamily="34" charset="0"/>
              </a:rPr>
              <a:t>Titration of an Acid with a Base</a:t>
            </a:r>
            <a:endParaRPr lang="en-GB" altLang="en-US" smtClean="0">
              <a:latin typeface="Calibri" panose="020F0502020204030204" pitchFamily="34" charset="0"/>
              <a:ea typeface="MS PGothic" panose="020B0600070205080204" pitchFamily="34" charset="-128"/>
              <a:cs typeface="Calibri" panose="020F0502020204030204" pitchFamily="34" charset="0"/>
            </a:endParaRPr>
          </a:p>
        </p:txBody>
      </p:sp>
      <p:pic>
        <p:nvPicPr>
          <p:cNvPr id="73731" name="Content Placeholder 3" descr="This illustration depicts the titration of an acid with a base. It contains three images of a conical flask with a buret placed over it. &#10;&#10;The image on the left is labeled (a). The titrant (the base) is in the buret, and the flask contains the acid solution along with a small amount of indicator.&#10;&#10;The image at the center is labeled (b). It depicts how as the base is added drop by drop to the acid solution in the flask during the titration, the indicator changes color, but the color disappears on mixing.&#10;&#10;The image on the right is labeled (c). It shows the stoichiometric (equivalence) point that is marked by a permanent indicator color change. The volume of base added is the difference between the final and initial buret readings.&#10;" title="Figure 4.18 - Titration of an Acid with a Base"/>
          <p:cNvPicPr>
            <a:picLocks noGrp="1" noChangeAspect="1"/>
          </p:cNvPicPr>
          <p:nvPr>
            <p:ph idx="1"/>
          </p:nvPr>
        </p:nvPicPr>
        <p:blipFill>
          <a:blip r:embed="rId2"/>
          <a:stretch>
            <a:fillRect/>
          </a:stretch>
        </p:blipFill>
        <p:spPr>
          <a:xfrm>
            <a:off x="965200" y="2008188"/>
            <a:ext cx="7150100" cy="4354512"/>
          </a:xfrm>
        </p:spPr>
      </p:pic>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587630FC-91BB-4C03-9C59-EF5E8EAE7C79}" type="slidenum">
              <a:rPr lang="en-US" altLang="en-US" baseline="0">
                <a:latin typeface="Arial Black" panose="020B0A04020102020204" pitchFamily="34" charset="0"/>
              </a:rPr>
              <a:pPr/>
              <a:t>67</a:t>
            </a:fld>
            <a:endParaRPr lang="en-US" altLang="en-US" baseline="0">
              <a:latin typeface="Arial Black" panose="020B0A04020102020204" pitchFamily="34" charset="0"/>
            </a:endParaRPr>
          </a:p>
        </p:txBody>
      </p:sp>
      <p:pic>
        <p:nvPicPr>
          <p:cNvPr id="70659" name="Picture 5" descr="sas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514600"/>
            <a:ext cx="533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6"/>
          <p:cNvSpPr>
            <a:spLocks noGrp="1" noChangeArrowheads="1"/>
          </p:cNvSpPr>
          <p:nvPr>
            <p:ph type="title"/>
          </p:nvPr>
        </p:nvSpPr>
        <p:spPr/>
        <p:txBody>
          <a:bodyPr/>
          <a:lstStyle/>
          <a:p>
            <a:pPr eaLnBrk="1" hangingPunct="1"/>
            <a:r>
              <a:rPr lang="en-US" altLang="en-US" sz="2400" smtClean="0"/>
              <a:t>Equivalence point: the point in the titration when exactly enough base is added to neutralize the acid.</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6CA3C3F3-665C-4788-B175-642C9567D2F7}" type="slidenum">
              <a:rPr lang="en-US" altLang="en-US" baseline="0">
                <a:latin typeface="Arial Black" panose="020B0A04020102020204" pitchFamily="34" charset="0"/>
              </a:rPr>
              <a:pPr/>
              <a:t>68</a:t>
            </a:fld>
            <a:endParaRPr lang="en-US" altLang="en-US" baseline="0">
              <a:latin typeface="Arial Black" panose="020B0A04020102020204" pitchFamily="34" charset="0"/>
            </a:endParaRPr>
          </a:p>
        </p:txBody>
      </p:sp>
      <p:sp>
        <p:nvSpPr>
          <p:cNvPr id="71683" name="Rectangle 4"/>
          <p:cNvSpPr>
            <a:spLocks noGrp="1" noChangeArrowheads="1"/>
          </p:cNvSpPr>
          <p:nvPr>
            <p:ph type="title"/>
          </p:nvPr>
        </p:nvSpPr>
        <p:spPr/>
        <p:txBody>
          <a:bodyPr/>
          <a:lstStyle/>
          <a:p>
            <a:pPr eaLnBrk="1" hangingPunct="1"/>
            <a:r>
              <a:rPr lang="en-US" altLang="en-US" smtClean="0"/>
              <a:t>Indicators </a:t>
            </a:r>
          </a:p>
        </p:txBody>
      </p:sp>
      <p:sp>
        <p:nvSpPr>
          <p:cNvPr id="71684" name="Rectangle 5"/>
          <p:cNvSpPr>
            <a:spLocks noGrp="1" noChangeArrowheads="1"/>
          </p:cNvSpPr>
          <p:nvPr>
            <p:ph type="body" sz="half" idx="1"/>
          </p:nvPr>
        </p:nvSpPr>
        <p:spPr/>
        <p:txBody>
          <a:bodyPr/>
          <a:lstStyle/>
          <a:p>
            <a:pPr eaLnBrk="1" hangingPunct="1">
              <a:lnSpc>
                <a:spcPct val="90000"/>
              </a:lnSpc>
              <a:buFont typeface="Wingdings" panose="05000000000000000000" pitchFamily="2" charset="2"/>
              <a:buNone/>
            </a:pPr>
            <a:r>
              <a:rPr lang="en-US" altLang="en-US" sz="2400" smtClean="0"/>
              <a:t>Organic dyes that change color as they go from an acidic solution to basic solution. </a:t>
            </a:r>
          </a:p>
          <a:p>
            <a:pPr eaLnBrk="1" hangingPunct="1">
              <a:lnSpc>
                <a:spcPct val="90000"/>
              </a:lnSpc>
              <a:buFont typeface="Wingdings" panose="05000000000000000000" pitchFamily="2" charset="2"/>
              <a:buNone/>
            </a:pPr>
            <a:endParaRPr lang="en-US" altLang="en-US" sz="2400" smtClean="0"/>
          </a:p>
          <a:p>
            <a:pPr eaLnBrk="1" hangingPunct="1">
              <a:lnSpc>
                <a:spcPct val="90000"/>
              </a:lnSpc>
              <a:buFont typeface="Wingdings" panose="05000000000000000000" pitchFamily="2" charset="2"/>
              <a:buNone/>
            </a:pPr>
            <a:r>
              <a:rPr lang="en-US" altLang="en-US" sz="2400" smtClean="0"/>
              <a:t>When choosing an indicator consider if the equivalence point is with in the color change range. </a:t>
            </a:r>
          </a:p>
        </p:txBody>
      </p:sp>
      <p:pic>
        <p:nvPicPr>
          <p:cNvPr id="71685" name="Picture 14" descr="MM900336977[1]">
            <a:hlinkClick r:id="rId2"/>
          </p:cNvPr>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9200" y="2286000"/>
            <a:ext cx="2095500" cy="2095500"/>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633A68DC-DDCE-4941-8338-4991CFF96EE7}" type="slidenum">
              <a:rPr lang="en-US" altLang="en-US" baseline="0">
                <a:latin typeface="Arial Black" panose="020B0A04020102020204" pitchFamily="34" charset="0"/>
              </a:rPr>
              <a:pPr/>
              <a:t>69</a:t>
            </a:fld>
            <a:endParaRPr lang="en-US" altLang="en-US" baseline="0">
              <a:latin typeface="Arial Black" panose="020B0A04020102020204" pitchFamily="34" charset="0"/>
            </a:endParaRPr>
          </a:p>
        </p:txBody>
      </p:sp>
      <p:sp>
        <p:nvSpPr>
          <p:cNvPr id="72707" name="Rectangle 2"/>
          <p:cNvSpPr>
            <a:spLocks noGrp="1" noChangeArrowheads="1"/>
          </p:cNvSpPr>
          <p:nvPr>
            <p:ph type="title"/>
          </p:nvPr>
        </p:nvSpPr>
        <p:spPr/>
        <p:txBody>
          <a:bodyPr/>
          <a:lstStyle/>
          <a:p>
            <a:pPr eaLnBrk="1" hangingPunct="1"/>
            <a:r>
              <a:rPr lang="en-US" altLang="en-US" smtClean="0"/>
              <a:t>Titration Question</a:t>
            </a:r>
          </a:p>
        </p:txBody>
      </p:sp>
      <p:sp>
        <p:nvSpPr>
          <p:cNvPr id="72708" name="Rectangle 3"/>
          <p:cNvSpPr>
            <a:spLocks noGrp="1" noChangeArrowheads="1"/>
          </p:cNvSpPr>
          <p:nvPr>
            <p:ph type="body" idx="1"/>
          </p:nvPr>
        </p:nvSpPr>
        <p:spPr/>
        <p:txBody>
          <a:bodyPr/>
          <a:lstStyle/>
          <a:p>
            <a:pPr eaLnBrk="1" hangingPunct="1"/>
            <a:r>
              <a:rPr lang="en-US" altLang="en-US" smtClean="0"/>
              <a:t>What volume of 0.25M HNO</a:t>
            </a:r>
            <a:r>
              <a:rPr lang="en-US" altLang="en-US" baseline="-25000" smtClean="0"/>
              <a:t>3</a:t>
            </a:r>
            <a:r>
              <a:rPr lang="en-US" altLang="en-US" smtClean="0"/>
              <a:t> is required to titrate (neutralize) a solution containing 0.200 g of KOH.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830471CD-F7E6-47AC-8D69-7906FBF6C64D}" type="slidenum">
              <a:rPr lang="en-US" altLang="en-US" baseline="0">
                <a:latin typeface="Arial Black" panose="020B0A04020102020204" pitchFamily="34" charset="0"/>
              </a:rPr>
              <a:pPr/>
              <a:t>7</a:t>
            </a:fld>
            <a:endParaRPr lang="en-US" altLang="en-US" baseline="0">
              <a:latin typeface="Arial Black" panose="020B0A04020102020204" pitchFamily="34" charset="0"/>
            </a:endParaRPr>
          </a:p>
        </p:txBody>
      </p:sp>
      <p:sp>
        <p:nvSpPr>
          <p:cNvPr id="10243" name="Rectangle 2"/>
          <p:cNvSpPr>
            <a:spLocks noGrp="1" noChangeArrowheads="1"/>
          </p:cNvSpPr>
          <p:nvPr>
            <p:ph type="title"/>
          </p:nvPr>
        </p:nvSpPr>
        <p:spPr/>
        <p:txBody>
          <a:bodyPr/>
          <a:lstStyle/>
          <a:p>
            <a:pPr eaLnBrk="1" hangingPunct="1"/>
            <a:r>
              <a:rPr lang="en-US" altLang="en-US" smtClean="0"/>
              <a:t>Solubility </a:t>
            </a:r>
          </a:p>
        </p:txBody>
      </p:sp>
      <p:sp>
        <p:nvSpPr>
          <p:cNvPr id="10244" name="Rectangle 3"/>
          <p:cNvSpPr>
            <a:spLocks noGrp="1" noChangeArrowheads="1"/>
          </p:cNvSpPr>
          <p:nvPr>
            <p:ph type="body" idx="1"/>
          </p:nvPr>
        </p:nvSpPr>
        <p:spPr/>
        <p:txBody>
          <a:bodyPr/>
          <a:lstStyle/>
          <a:p>
            <a:pPr eaLnBrk="1" hangingPunct="1"/>
            <a:r>
              <a:rPr lang="en-US" altLang="en-US" smtClean="0"/>
              <a:t>The amount of a substance that dissolves in a given volume of solvent at a given temperature.</a:t>
            </a:r>
          </a:p>
          <a:p>
            <a:pPr eaLnBrk="1" hangingPunct="1"/>
            <a:r>
              <a:rPr lang="en-US" altLang="en-US" smtClean="0"/>
              <a:t>If ionic compounds are not greatly attracted to the ions in water then that compound will be less soluble in water.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3ECB8E12-D031-4666-AA94-E29852CF0123}" type="slidenum">
              <a:rPr lang="en-US" altLang="en-US" baseline="0">
                <a:latin typeface="Arial Black" panose="020B0A04020102020204" pitchFamily="34" charset="0"/>
              </a:rPr>
              <a:pPr/>
              <a:t>70</a:t>
            </a:fld>
            <a:endParaRPr lang="en-US" altLang="en-US" baseline="0">
              <a:latin typeface="Arial Black" panose="020B0A04020102020204" pitchFamily="34" charset="0"/>
            </a:endParaRPr>
          </a:p>
        </p:txBody>
      </p:sp>
      <p:sp>
        <p:nvSpPr>
          <p:cNvPr id="73731" name="Rectangle 3"/>
          <p:cNvSpPr>
            <a:spLocks noGrp="1" noChangeArrowheads="1"/>
          </p:cNvSpPr>
          <p:nvPr>
            <p:ph type="body" idx="1"/>
          </p:nvPr>
        </p:nvSpPr>
        <p:spPr>
          <a:xfrm>
            <a:off x="381000" y="685800"/>
            <a:ext cx="8534400" cy="5943600"/>
          </a:xfrm>
        </p:spPr>
        <p:txBody>
          <a:bodyPr/>
          <a:lstStyle/>
          <a:p>
            <a:pPr eaLnBrk="1" hangingPunct="1">
              <a:buFont typeface="Wingdings" panose="05000000000000000000" pitchFamily="2" charset="2"/>
              <a:buNone/>
            </a:pPr>
            <a:r>
              <a:rPr lang="en-US" altLang="en-US" sz="2800" b="1" smtClean="0"/>
              <a:t>KOH    +    HNO</a:t>
            </a:r>
            <a:r>
              <a:rPr lang="en-US" altLang="en-US" sz="2800" b="1" baseline="-25000" smtClean="0"/>
              <a:t>3</a:t>
            </a:r>
            <a:r>
              <a:rPr lang="en-US" altLang="en-US" sz="2800" b="1" smtClean="0"/>
              <a:t>    </a:t>
            </a:r>
            <a:r>
              <a:rPr lang="en-US" altLang="en-US" sz="2800" b="1" smtClean="0">
                <a:sym typeface="Wingdings" panose="05000000000000000000" pitchFamily="2" charset="2"/>
              </a:rPr>
              <a:t>    K</a:t>
            </a:r>
            <a:r>
              <a:rPr lang="en-US" altLang="en-US" sz="2800" b="1" smtClean="0"/>
              <a:t>NO</a:t>
            </a:r>
            <a:r>
              <a:rPr lang="en-US" altLang="en-US" sz="2800" b="1" baseline="-25000" smtClean="0"/>
              <a:t>3</a:t>
            </a:r>
            <a:r>
              <a:rPr lang="en-US" altLang="en-US" sz="2800" b="1" smtClean="0"/>
              <a:t>    + H</a:t>
            </a:r>
            <a:r>
              <a:rPr lang="en-US" altLang="en-US" sz="2800" b="1" baseline="-25000" smtClean="0"/>
              <a:t>2</a:t>
            </a:r>
            <a:r>
              <a:rPr lang="en-US" altLang="en-US" sz="2800" b="1" smtClean="0"/>
              <a:t>O </a:t>
            </a:r>
          </a:p>
          <a:p>
            <a:pPr eaLnBrk="1" hangingPunct="1">
              <a:buFont typeface="Wingdings" panose="05000000000000000000" pitchFamily="2" charset="2"/>
              <a:buNone/>
            </a:pPr>
            <a:endParaRPr lang="en-US" altLang="en-US" sz="2800" b="1" smtClean="0"/>
          </a:p>
          <a:p>
            <a:pPr eaLnBrk="1" hangingPunct="1">
              <a:buFont typeface="Wingdings" panose="05000000000000000000" pitchFamily="2" charset="2"/>
              <a:buNone/>
            </a:pPr>
            <a:r>
              <a:rPr lang="en-US" altLang="en-US" sz="2800" b="1" smtClean="0"/>
              <a:t>Grams   to   moles   to   moles   to   liters </a:t>
            </a:r>
          </a:p>
          <a:p>
            <a:pPr eaLnBrk="1" hangingPunct="1">
              <a:buFont typeface="Wingdings" panose="05000000000000000000" pitchFamily="2" charset="2"/>
              <a:buNone/>
            </a:pPr>
            <a:endParaRPr lang="en-US" altLang="en-US" sz="2800" b="1" smtClean="0"/>
          </a:p>
          <a:p>
            <a:pPr eaLnBrk="1" hangingPunct="1">
              <a:buFont typeface="Wingdings" panose="05000000000000000000" pitchFamily="2" charset="2"/>
              <a:buNone/>
            </a:pPr>
            <a:endParaRPr lang="en-US" altLang="en-US" sz="2800" b="1" smtClean="0"/>
          </a:p>
          <a:p>
            <a:pPr eaLnBrk="1" hangingPunct="1">
              <a:buFont typeface="Wingdings" panose="05000000000000000000" pitchFamily="2" charset="2"/>
              <a:buNone/>
            </a:pPr>
            <a:r>
              <a:rPr lang="en-US" altLang="en-US" sz="2000" b="1" smtClean="0"/>
              <a:t>0.2 g KOH </a:t>
            </a:r>
            <a:r>
              <a:rPr lang="en-US" altLang="en-US" sz="2000" b="1" u="sng" smtClean="0"/>
              <a:t>1 mol KOH </a:t>
            </a:r>
            <a:r>
              <a:rPr lang="en-US" altLang="en-US" sz="2000" b="1" smtClean="0"/>
              <a:t> x </a:t>
            </a:r>
            <a:r>
              <a:rPr lang="en-US" altLang="en-US" sz="2000" b="1" u="sng" smtClean="0"/>
              <a:t>1 mol HNO</a:t>
            </a:r>
            <a:r>
              <a:rPr lang="en-US" altLang="en-US" sz="2000" b="1" u="sng" baseline="-25000" smtClean="0"/>
              <a:t>3 </a:t>
            </a:r>
            <a:r>
              <a:rPr lang="en-US" altLang="en-US" sz="2000" b="1" baseline="-25000" smtClean="0"/>
              <a:t> </a:t>
            </a:r>
            <a:r>
              <a:rPr lang="en-US" altLang="en-US" sz="2000" b="1" smtClean="0"/>
              <a:t>x </a:t>
            </a:r>
            <a:r>
              <a:rPr lang="en-US" altLang="en-US" sz="2000" b="1" u="sng" smtClean="0"/>
              <a:t>1 L HNO</a:t>
            </a:r>
            <a:r>
              <a:rPr lang="en-US" altLang="en-US" sz="2000" b="1" u="sng" baseline="-25000" smtClean="0"/>
              <a:t>3</a:t>
            </a:r>
            <a:r>
              <a:rPr lang="en-US" altLang="en-US" sz="2000" b="1" smtClean="0"/>
              <a:t> = 0.014 L HNO</a:t>
            </a:r>
            <a:r>
              <a:rPr lang="en-US" altLang="en-US" sz="2000" b="1" baseline="-25000" smtClean="0"/>
              <a:t>3</a:t>
            </a:r>
            <a:endParaRPr lang="en-US" altLang="en-US" sz="2000" b="1" smtClean="0"/>
          </a:p>
          <a:p>
            <a:pPr eaLnBrk="1" hangingPunct="1">
              <a:buFont typeface="Wingdings" panose="05000000000000000000" pitchFamily="2" charset="2"/>
              <a:buNone/>
            </a:pPr>
            <a:r>
              <a:rPr lang="en-US" altLang="en-US" sz="2000" b="1" smtClean="0"/>
              <a:t>                 56.1 g KOH   1 mol KOH   0.25 mol HNO</a:t>
            </a:r>
            <a:r>
              <a:rPr lang="en-US" altLang="en-US" sz="2000" b="1" baseline="-25000" smtClean="0"/>
              <a:t>3</a:t>
            </a:r>
            <a:r>
              <a:rPr lang="en-US" altLang="en-US" sz="2000" b="1" smtClean="0"/>
              <a: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GB" altLang="en-US" smtClean="0">
                <a:latin typeface="Calibri" panose="020F0502020204030204" pitchFamily="34" charset="0"/>
                <a:ea typeface="MS PGothic" panose="020B0600070205080204" pitchFamily="34" charset="-128"/>
                <a:cs typeface="Calibri" panose="020F0502020204030204" pitchFamily="34" charset="0"/>
              </a:rPr>
              <a:t>Interactive Example 4.14 - Neutralization Titration</a:t>
            </a:r>
          </a:p>
        </p:txBody>
      </p:sp>
      <p:sp>
        <p:nvSpPr>
          <p:cNvPr id="74755" name="Content Placeholder 2"/>
          <p:cNvSpPr>
            <a:spLocks noGrp="1"/>
          </p:cNvSpPr>
          <p:nvPr>
            <p:ph idx="1"/>
          </p:nvPr>
        </p:nvSpPr>
        <p:spPr/>
        <p:txBody>
          <a:bodyPr/>
          <a:lstStyle/>
          <a:p>
            <a:pPr eaLnBrk="1" hangingPunct="1"/>
            <a:r>
              <a:rPr lang="en-IN" altLang="en-US" smtClean="0">
                <a:latin typeface="Calibri" panose="020F0502020204030204" pitchFamily="34" charset="0"/>
                <a:ea typeface="MS PGothic" panose="020B0600070205080204" pitchFamily="34" charset="-128"/>
                <a:cs typeface="Calibri" panose="020F0502020204030204" pitchFamily="34" charset="0"/>
              </a:rPr>
              <a:t>A student carries out an experiment to standardize (determine the exact concentration of) a sodium hydroxide solution</a:t>
            </a:r>
          </a:p>
          <a:p>
            <a:pPr lvl="1" eaLnBrk="1" hangingPunct="1"/>
            <a:r>
              <a:rPr lang="en-IN" altLang="en-US" smtClean="0">
                <a:latin typeface="Calibri" panose="020F0502020204030204" pitchFamily="34" charset="0"/>
                <a:ea typeface="MS PGothic" panose="020B0600070205080204" pitchFamily="34" charset="-128"/>
                <a:cs typeface="Calibri" panose="020F0502020204030204" pitchFamily="34" charset="0"/>
              </a:rPr>
              <a:t>To do this, the student weighs out a 1.3009-g sample </a:t>
            </a:r>
            <a:r>
              <a:rPr lang="en-GB" altLang="en-US" smtClean="0">
                <a:latin typeface="Calibri" panose="020F0502020204030204" pitchFamily="34" charset="0"/>
                <a:ea typeface="MS PGothic" panose="020B0600070205080204" pitchFamily="34" charset="-128"/>
                <a:cs typeface="Calibri" panose="020F0502020204030204" pitchFamily="34" charset="0"/>
              </a:rPr>
              <a:t>of potassium hydrogen phthalate (KHC</a:t>
            </a:r>
            <a:r>
              <a:rPr lang="en-GB" altLang="en-US" baseline="-25000" smtClean="0">
                <a:latin typeface="Calibri" panose="020F0502020204030204" pitchFamily="34" charset="0"/>
                <a:ea typeface="MS PGothic" panose="020B0600070205080204" pitchFamily="34" charset="-128"/>
                <a:cs typeface="Calibri" panose="020F0502020204030204" pitchFamily="34" charset="0"/>
              </a:rPr>
              <a:t>8</a:t>
            </a:r>
            <a:r>
              <a:rPr lang="en-GB" altLang="en-US" smtClean="0">
                <a:latin typeface="Calibri" panose="020F0502020204030204" pitchFamily="34" charset="0"/>
                <a:ea typeface="MS PGothic" panose="020B0600070205080204" pitchFamily="34" charset="-128"/>
                <a:cs typeface="Calibri" panose="020F0502020204030204" pitchFamily="34" charset="0"/>
              </a:rPr>
              <a:t>H</a:t>
            </a:r>
            <a:r>
              <a:rPr lang="en-GB" altLang="en-US" baseline="-25000" smtClean="0">
                <a:latin typeface="Calibri" panose="020F0502020204030204" pitchFamily="34" charset="0"/>
                <a:ea typeface="MS PGothic" panose="020B0600070205080204" pitchFamily="34" charset="-128"/>
                <a:cs typeface="Calibri" panose="020F0502020204030204" pitchFamily="34" charset="0"/>
              </a:rPr>
              <a:t>4</a:t>
            </a:r>
            <a:r>
              <a:rPr lang="en-GB" altLang="en-US" smtClean="0">
                <a:latin typeface="Calibri" panose="020F0502020204030204" pitchFamily="34" charset="0"/>
                <a:ea typeface="MS PGothic" panose="020B0600070205080204" pitchFamily="34" charset="-128"/>
                <a:cs typeface="Calibri" panose="020F0502020204030204" pitchFamily="34" charset="0"/>
              </a:rPr>
              <a:t>O</a:t>
            </a:r>
            <a:r>
              <a:rPr lang="en-GB" altLang="en-US" baseline="-25000" smtClean="0">
                <a:latin typeface="Calibri" panose="020F0502020204030204" pitchFamily="34" charset="0"/>
                <a:ea typeface="MS PGothic" panose="020B0600070205080204" pitchFamily="34" charset="-128"/>
                <a:cs typeface="Calibri" panose="020F0502020204030204" pitchFamily="34" charset="0"/>
              </a:rPr>
              <a:t>4</a:t>
            </a:r>
            <a:r>
              <a:rPr lang="en-GB" altLang="en-US" smtClean="0">
                <a:latin typeface="Calibri" panose="020F0502020204030204" pitchFamily="34" charset="0"/>
                <a:ea typeface="MS PGothic" panose="020B0600070205080204" pitchFamily="34" charset="-128"/>
                <a:cs typeface="Calibri" panose="020F0502020204030204" pitchFamily="34" charset="0"/>
              </a:rPr>
              <a:t>, often abbreviated KHP)</a:t>
            </a:r>
          </a:p>
          <a:p>
            <a:pPr lvl="2" eaLnBrk="1" hangingPunct="1"/>
            <a:r>
              <a:rPr lang="en-GB" altLang="en-US" smtClean="0">
                <a:latin typeface="Calibri" panose="020F0502020204030204" pitchFamily="34" charset="0"/>
                <a:ea typeface="MS PGothic" panose="020B0600070205080204" pitchFamily="34" charset="-128"/>
                <a:cs typeface="Calibri" panose="020F0502020204030204" pitchFamily="34" charset="0"/>
              </a:rPr>
              <a:t>KHP (molar </a:t>
            </a:r>
            <a:r>
              <a:rPr lang="en-IN" altLang="en-US" smtClean="0">
                <a:latin typeface="Calibri" panose="020F0502020204030204" pitchFamily="34" charset="0"/>
                <a:ea typeface="MS PGothic" panose="020B0600070205080204" pitchFamily="34" charset="-128"/>
                <a:cs typeface="Calibri" panose="020F0502020204030204" pitchFamily="34" charset="0"/>
              </a:rPr>
              <a:t>mass 204.22 g/mol) has one acidic hydrogen</a:t>
            </a:r>
          </a:p>
          <a:p>
            <a:pPr lvl="2" eaLnBrk="1" hangingPunct="1"/>
            <a:endParaRPr lang="en-GB" altLang="en-US" smtClean="0">
              <a:latin typeface="Calibri" panose="020F0502020204030204" pitchFamily="34" charset="0"/>
              <a:ea typeface="MS PGothic" panose="020B0600070205080204" pitchFamily="34" charset="-128"/>
              <a:cs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GB" altLang="en-US" smtClean="0">
                <a:latin typeface="Calibri" panose="020F0502020204030204" pitchFamily="34" charset="0"/>
                <a:ea typeface="MS PGothic" panose="020B0600070205080204" pitchFamily="34" charset="-128"/>
                <a:cs typeface="Calibri" panose="020F0502020204030204" pitchFamily="34" charset="0"/>
              </a:rPr>
              <a:t>Interactive Example 4.14 - Neutralization Titration </a:t>
            </a:r>
            <a:r>
              <a:rPr lang="en-GB" altLang="en-US" sz="2000" smtClean="0">
                <a:latin typeface="Calibri" panose="020F0502020204030204" pitchFamily="34" charset="0"/>
                <a:ea typeface="MS PGothic" panose="020B0600070205080204" pitchFamily="34" charset="-128"/>
                <a:cs typeface="Calibri" panose="020F0502020204030204" pitchFamily="34" charset="0"/>
              </a:rPr>
              <a:t>(Continued)</a:t>
            </a:r>
          </a:p>
        </p:txBody>
      </p:sp>
      <p:sp>
        <p:nvSpPr>
          <p:cNvPr id="75779" name="Content Placeholder 2"/>
          <p:cNvSpPr>
            <a:spLocks noGrp="1"/>
          </p:cNvSpPr>
          <p:nvPr>
            <p:ph idx="1"/>
          </p:nvPr>
        </p:nvSpPr>
        <p:spPr/>
        <p:txBody>
          <a:bodyPr/>
          <a:lstStyle/>
          <a:p>
            <a:pPr lvl="1" eaLnBrk="1" hangingPunct="1"/>
            <a:r>
              <a:rPr lang="en-IN" altLang="en-US" smtClean="0">
                <a:latin typeface="Calibri" panose="020F0502020204030204" pitchFamily="34" charset="0"/>
                <a:ea typeface="MS PGothic" panose="020B0600070205080204" pitchFamily="34" charset="-128"/>
                <a:cs typeface="Calibri" panose="020F0502020204030204" pitchFamily="34" charset="0"/>
              </a:rPr>
              <a:t>The student dissolves the KHP in distilled water, adds phenolphthalein as an indicator, and titrates the resulting solution with the sodium hydroxide solution to the phenolphthalein endpoint</a:t>
            </a:r>
          </a:p>
          <a:p>
            <a:pPr lvl="2" eaLnBrk="1" hangingPunct="1"/>
            <a:r>
              <a:rPr lang="en-GB" altLang="en-US" smtClean="0">
                <a:latin typeface="Calibri" panose="020F0502020204030204" pitchFamily="34" charset="0"/>
                <a:ea typeface="MS PGothic" panose="020B0600070205080204" pitchFamily="34" charset="-128"/>
                <a:cs typeface="Calibri" panose="020F0502020204030204" pitchFamily="34" charset="0"/>
              </a:rPr>
              <a:t>The difference </a:t>
            </a:r>
            <a:r>
              <a:rPr lang="en-IN" altLang="en-US" smtClean="0">
                <a:latin typeface="Calibri" panose="020F0502020204030204" pitchFamily="34" charset="0"/>
                <a:ea typeface="MS PGothic" panose="020B0600070205080204" pitchFamily="34" charset="-128"/>
                <a:cs typeface="Calibri" panose="020F0502020204030204" pitchFamily="34" charset="0"/>
              </a:rPr>
              <a:t>between the final and initial buret readings indicates that 41.20 mL of the sodium hydroxide solution is required to react exactly with the 1.3009 g KHP</a:t>
            </a:r>
          </a:p>
          <a:p>
            <a:pPr lvl="2" eaLnBrk="1" hangingPunct="1"/>
            <a:r>
              <a:rPr lang="en-IN" altLang="en-US" smtClean="0">
                <a:latin typeface="Calibri" panose="020F0502020204030204" pitchFamily="34" charset="0"/>
                <a:ea typeface="MS PGothic" panose="020B0600070205080204" pitchFamily="34" charset="-128"/>
                <a:cs typeface="Calibri" panose="020F0502020204030204" pitchFamily="34" charset="0"/>
              </a:rPr>
              <a:t>Calculate the concentration of the sodium hydroxide solution</a:t>
            </a:r>
            <a:endParaRPr lang="en-GB" altLang="en-US" smtClean="0">
              <a:latin typeface="Calibri" panose="020F0502020204030204" pitchFamily="34" charset="0"/>
              <a:ea typeface="MS PGothic" panose="020B0600070205080204" pitchFamily="34" charset="-128"/>
              <a:cs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GB" altLang="en-US" smtClean="0">
                <a:latin typeface="Calibri" panose="020F0502020204030204" pitchFamily="34" charset="0"/>
                <a:ea typeface="MS PGothic" panose="020B0600070205080204" pitchFamily="34" charset="-128"/>
                <a:cs typeface="Calibri" panose="020F0502020204030204" pitchFamily="34" charset="0"/>
              </a:rPr>
              <a:t>Interactive Example 4.14 - Solution</a:t>
            </a:r>
            <a:endParaRPr lang="en-GB" altLang="en-US" sz="2000" smtClean="0">
              <a:latin typeface="Calibri" panose="020F0502020204030204" pitchFamily="34" charset="0"/>
              <a:ea typeface="MS PGothic" panose="020B0600070205080204" pitchFamily="34" charset="-128"/>
              <a:cs typeface="Calibri" panose="020F0502020204030204" pitchFamily="34" charset="0"/>
            </a:endParaRPr>
          </a:p>
        </p:txBody>
      </p:sp>
      <p:sp>
        <p:nvSpPr>
          <p:cNvPr id="3" name="Content Placeholder 2"/>
          <p:cNvSpPr>
            <a:spLocks noGrp="1"/>
          </p:cNvSpPr>
          <p:nvPr>
            <p:ph idx="1"/>
          </p:nvPr>
        </p:nvSpPr>
        <p:spPr/>
        <p:txBody>
          <a:bodyPr/>
          <a:lstStyle/>
          <a:p>
            <a:pPr eaLnBrk="1" hangingPunct="1"/>
            <a:r>
              <a:rPr lang="en-GB" altLang="en-US" smtClean="0">
                <a:latin typeface="Calibri" panose="020F0502020204030204" pitchFamily="34" charset="0"/>
                <a:ea typeface="MS PGothic" panose="020B0600070205080204" pitchFamily="34" charset="-128"/>
                <a:cs typeface="Calibri" panose="020F0502020204030204" pitchFamily="34" charset="0"/>
              </a:rPr>
              <a:t>Where are we going?</a:t>
            </a:r>
          </a:p>
          <a:p>
            <a:pPr lvl="1" eaLnBrk="1" hangingPunct="1"/>
            <a:r>
              <a:rPr lang="en-IN" altLang="en-US" smtClean="0">
                <a:latin typeface="Calibri" panose="020F0502020204030204" pitchFamily="34" charset="0"/>
                <a:ea typeface="MS PGothic" panose="020B0600070205080204" pitchFamily="34" charset="-128"/>
                <a:cs typeface="Calibri" panose="020F0502020204030204" pitchFamily="34" charset="0"/>
              </a:rPr>
              <a:t>To find the concentration of NaOH solution</a:t>
            </a:r>
          </a:p>
          <a:p>
            <a:pPr eaLnBrk="1" hangingPunct="1"/>
            <a:r>
              <a:rPr lang="en-GB" altLang="en-US" smtClean="0">
                <a:latin typeface="Calibri" panose="020F0502020204030204" pitchFamily="34" charset="0"/>
                <a:ea typeface="MS PGothic" panose="020B0600070205080204" pitchFamily="34" charset="-128"/>
                <a:cs typeface="Calibri" panose="020F0502020204030204" pitchFamily="34" charset="0"/>
              </a:rPr>
              <a:t>What do we know?</a:t>
            </a:r>
            <a:endParaRPr lang="en-IN" altLang="en-US" smtClean="0">
              <a:latin typeface="Calibri" panose="020F0502020204030204" pitchFamily="34" charset="0"/>
              <a:ea typeface="MS PGothic" panose="020B0600070205080204" pitchFamily="34" charset="-128"/>
              <a:cs typeface="Calibri" panose="020F0502020204030204" pitchFamily="34" charset="0"/>
            </a:endParaRPr>
          </a:p>
          <a:p>
            <a:pPr lvl="1" eaLnBrk="1" hangingPunct="1"/>
            <a:r>
              <a:rPr lang="pt-BR" altLang="en-US" smtClean="0">
                <a:latin typeface="Calibri" panose="020F0502020204030204" pitchFamily="34" charset="0"/>
                <a:ea typeface="MS PGothic" panose="020B0600070205080204" pitchFamily="34" charset="-128"/>
                <a:cs typeface="Calibri" panose="020F0502020204030204" pitchFamily="34" charset="0"/>
              </a:rPr>
              <a:t>1.3009 g KHC</a:t>
            </a:r>
            <a:r>
              <a:rPr lang="pt-BR" altLang="en-US" baseline="-25000" smtClean="0">
                <a:latin typeface="Calibri" panose="020F0502020204030204" pitchFamily="34" charset="0"/>
                <a:ea typeface="MS PGothic" panose="020B0600070205080204" pitchFamily="34" charset="-128"/>
                <a:cs typeface="Calibri" panose="020F0502020204030204" pitchFamily="34" charset="0"/>
              </a:rPr>
              <a:t>8</a:t>
            </a:r>
            <a:r>
              <a:rPr lang="pt-BR" altLang="en-US" smtClean="0">
                <a:latin typeface="Calibri" panose="020F0502020204030204" pitchFamily="34" charset="0"/>
                <a:ea typeface="MS PGothic" panose="020B0600070205080204" pitchFamily="34" charset="-128"/>
                <a:cs typeface="Calibri" panose="020F0502020204030204" pitchFamily="34" charset="0"/>
              </a:rPr>
              <a:t>H</a:t>
            </a:r>
            <a:r>
              <a:rPr lang="pt-BR" altLang="en-US" baseline="-25000" smtClean="0">
                <a:latin typeface="Calibri" panose="020F0502020204030204" pitchFamily="34" charset="0"/>
                <a:ea typeface="MS PGothic" panose="020B0600070205080204" pitchFamily="34" charset="-128"/>
                <a:cs typeface="Calibri" panose="020F0502020204030204" pitchFamily="34" charset="0"/>
              </a:rPr>
              <a:t>4</a:t>
            </a:r>
            <a:r>
              <a:rPr lang="pt-BR" altLang="en-US" smtClean="0">
                <a:latin typeface="Calibri" panose="020F0502020204030204" pitchFamily="34" charset="0"/>
                <a:ea typeface="MS PGothic" panose="020B0600070205080204" pitchFamily="34" charset="-128"/>
                <a:cs typeface="Calibri" panose="020F0502020204030204" pitchFamily="34" charset="0"/>
              </a:rPr>
              <a:t>O</a:t>
            </a:r>
            <a:r>
              <a:rPr lang="pt-BR" altLang="en-US" baseline="-25000" smtClean="0">
                <a:latin typeface="Calibri" panose="020F0502020204030204" pitchFamily="34" charset="0"/>
                <a:ea typeface="MS PGothic" panose="020B0600070205080204" pitchFamily="34" charset="-128"/>
                <a:cs typeface="Calibri" panose="020F0502020204030204" pitchFamily="34" charset="0"/>
              </a:rPr>
              <a:t>4</a:t>
            </a:r>
            <a:r>
              <a:rPr lang="pt-BR" altLang="en-US" smtClean="0">
                <a:latin typeface="Calibri" panose="020F0502020204030204" pitchFamily="34" charset="0"/>
                <a:ea typeface="MS PGothic" panose="020B0600070205080204" pitchFamily="34" charset="-128"/>
                <a:cs typeface="Calibri" panose="020F0502020204030204" pitchFamily="34" charset="0"/>
              </a:rPr>
              <a:t> (KHP), molar mass (204.22 g/mol)</a:t>
            </a:r>
          </a:p>
          <a:p>
            <a:pPr lvl="1" eaLnBrk="1" hangingPunct="1"/>
            <a:r>
              <a:rPr lang="en-IN" altLang="en-US" smtClean="0">
                <a:latin typeface="Calibri" panose="020F0502020204030204" pitchFamily="34" charset="0"/>
                <a:ea typeface="MS PGothic" panose="020B0600070205080204" pitchFamily="34" charset="-128"/>
                <a:cs typeface="Calibri" panose="020F0502020204030204" pitchFamily="34" charset="0"/>
              </a:rPr>
              <a:t>41.20 mL NaOH solution to neutralize KHP</a:t>
            </a:r>
          </a:p>
          <a:p>
            <a:pPr lvl="1" eaLnBrk="1" hangingPunct="1"/>
            <a:r>
              <a:rPr lang="en-GB" altLang="en-US" smtClean="0">
                <a:latin typeface="Calibri" panose="020F0502020204030204" pitchFamily="34" charset="0"/>
                <a:ea typeface="MS PGothic" panose="020B0600070205080204" pitchFamily="34" charset="-128"/>
                <a:cs typeface="Calibri" panose="020F0502020204030204" pitchFamily="34" charset="0"/>
              </a:rPr>
              <a:t>The chemical reaction</a:t>
            </a:r>
          </a:p>
        </p:txBody>
      </p:sp>
      <p:graphicFrame>
        <p:nvGraphicFramePr>
          <p:cNvPr id="4" name="Object 3"/>
          <p:cNvGraphicFramePr>
            <a:graphicFrameLocks noChangeAspect="1"/>
          </p:cNvGraphicFramePr>
          <p:nvPr/>
        </p:nvGraphicFramePr>
        <p:xfrm>
          <a:off x="1239838" y="5486400"/>
          <a:ext cx="7339012" cy="534988"/>
        </p:xfrm>
        <a:graphic>
          <a:graphicData uri="http://schemas.openxmlformats.org/presentationml/2006/ole">
            <mc:AlternateContent xmlns:mc="http://schemas.openxmlformats.org/markup-compatibility/2006">
              <mc:Choice xmlns:v="urn:schemas-microsoft-com:vml" Requires="v">
                <p:oleObj spid="_x0000_s76810" name="Equation" r:id="rId3" imgW="3479760" imgH="253800" progId="Equation.DSMT4">
                  <p:embed/>
                </p:oleObj>
              </mc:Choice>
              <mc:Fallback>
                <p:oleObj name="Equation" r:id="rId3" imgW="3479760" imgH="253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9838" y="5486400"/>
                        <a:ext cx="7339012"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GB" altLang="en-US" smtClean="0">
                <a:latin typeface="Calibri" panose="020F0502020204030204" pitchFamily="34" charset="0"/>
                <a:ea typeface="MS PGothic" panose="020B0600070205080204" pitchFamily="34" charset="-128"/>
                <a:cs typeface="Calibri" panose="020F0502020204030204" pitchFamily="34" charset="0"/>
              </a:rPr>
              <a:t>Interactive Example 4.14 - Solution </a:t>
            </a:r>
            <a:r>
              <a:rPr lang="en-GB" altLang="en-US" sz="2000" smtClean="0">
                <a:latin typeface="Calibri" panose="020F0502020204030204" pitchFamily="34" charset="0"/>
                <a:ea typeface="MS PGothic" panose="020B0600070205080204" pitchFamily="34" charset="-128"/>
                <a:cs typeface="Calibri" panose="020F0502020204030204" pitchFamily="34" charset="0"/>
              </a:rPr>
              <a:t>(Continued 1)</a:t>
            </a:r>
          </a:p>
        </p:txBody>
      </p:sp>
      <p:sp>
        <p:nvSpPr>
          <p:cNvPr id="3" name="Content Placeholder 2"/>
          <p:cNvSpPr>
            <a:spLocks noGrp="1"/>
          </p:cNvSpPr>
          <p:nvPr>
            <p:ph idx="1"/>
          </p:nvPr>
        </p:nvSpPr>
        <p:spPr/>
        <p:txBody>
          <a:bodyPr/>
          <a:lstStyle/>
          <a:p>
            <a:pPr eaLnBrk="1" hangingPunct="1">
              <a:defRPr/>
            </a:pPr>
            <a:r>
              <a:rPr lang="en-IN" dirty="0"/>
              <a:t>How do we get there</a:t>
            </a:r>
            <a:r>
              <a:rPr lang="en-IN" dirty="0" smtClean="0"/>
              <a:t>?</a:t>
            </a:r>
          </a:p>
          <a:p>
            <a:pPr lvl="1" eaLnBrk="1" hangingPunct="1">
              <a:defRPr/>
            </a:pPr>
            <a:r>
              <a:rPr lang="en-IN" dirty="0"/>
              <a:t>What are the ions present in the combined solution</a:t>
            </a:r>
            <a:r>
              <a:rPr lang="en-IN" dirty="0" smtClean="0"/>
              <a:t>?</a:t>
            </a:r>
          </a:p>
          <a:p>
            <a:pPr marL="457200" lvl="1" indent="0" algn="ctr" eaLnBrk="1" hangingPunct="1">
              <a:buFont typeface="Wingdings" panose="05000000000000000000" pitchFamily="2" charset="2"/>
              <a:buNone/>
              <a:defRPr/>
            </a:pPr>
            <a:r>
              <a:rPr lang="en-IN" dirty="0" smtClean="0"/>
              <a:t>K</a:t>
            </a:r>
            <a:r>
              <a:rPr lang="en-IN" baseline="30000" dirty="0" smtClean="0"/>
              <a:t>+</a:t>
            </a:r>
            <a:r>
              <a:rPr lang="en-IN" dirty="0" smtClean="0"/>
              <a:t>		HC</a:t>
            </a:r>
            <a:r>
              <a:rPr lang="en-IN" baseline="-25000" dirty="0" smtClean="0"/>
              <a:t>8</a:t>
            </a:r>
            <a:r>
              <a:rPr lang="en-IN" dirty="0" smtClean="0"/>
              <a:t>H</a:t>
            </a:r>
            <a:r>
              <a:rPr lang="en-IN" baseline="-25000" dirty="0" smtClean="0"/>
              <a:t>4</a:t>
            </a:r>
            <a:r>
              <a:rPr lang="en-IN" dirty="0" smtClean="0"/>
              <a:t>O</a:t>
            </a:r>
            <a:r>
              <a:rPr lang="en-IN" baseline="-25000" dirty="0" smtClean="0"/>
              <a:t>4</a:t>
            </a:r>
            <a:r>
              <a:rPr lang="en-IN" baseline="30000" dirty="0" smtClean="0"/>
              <a:t>–</a:t>
            </a:r>
            <a:r>
              <a:rPr lang="en-IN" dirty="0" smtClean="0"/>
              <a:t>		Na</a:t>
            </a:r>
            <a:r>
              <a:rPr lang="en-IN" baseline="30000" dirty="0" smtClean="0"/>
              <a:t>+</a:t>
            </a:r>
            <a:r>
              <a:rPr lang="en-IN" dirty="0" smtClean="0"/>
              <a:t>		OH</a:t>
            </a:r>
            <a:r>
              <a:rPr lang="en-IN" baseline="30000" dirty="0" smtClean="0"/>
              <a:t>–</a:t>
            </a:r>
          </a:p>
          <a:p>
            <a:pPr lvl="1" eaLnBrk="1" hangingPunct="1">
              <a:defRPr/>
            </a:pPr>
            <a:endParaRPr lang="en-IN" sz="1100" dirty="0"/>
          </a:p>
          <a:p>
            <a:pPr lvl="1" eaLnBrk="1" hangingPunct="1">
              <a:defRPr/>
            </a:pPr>
            <a:r>
              <a:rPr lang="en-IN" dirty="0"/>
              <a:t>What is the balanced net ionic equation for the reaction?</a:t>
            </a:r>
            <a:endParaRPr lang="en-IN" dirty="0" smtClean="0"/>
          </a:p>
        </p:txBody>
      </p:sp>
      <p:graphicFrame>
        <p:nvGraphicFramePr>
          <p:cNvPr id="6" name="Object 5"/>
          <p:cNvGraphicFramePr>
            <a:graphicFrameLocks noChangeAspect="1"/>
          </p:cNvGraphicFramePr>
          <p:nvPr/>
        </p:nvGraphicFramePr>
        <p:xfrm>
          <a:off x="1152525" y="5029200"/>
          <a:ext cx="7340600" cy="534988"/>
        </p:xfrm>
        <a:graphic>
          <a:graphicData uri="http://schemas.openxmlformats.org/presentationml/2006/ole">
            <mc:AlternateContent xmlns:mc="http://schemas.openxmlformats.org/markup-compatibility/2006">
              <mc:Choice xmlns:v="urn:schemas-microsoft-com:vml" Requires="v">
                <p:oleObj spid="_x0000_s77834" name="Equation" r:id="rId3" imgW="3479760" imgH="253800" progId="Equation.DSMT4">
                  <p:embed/>
                </p:oleObj>
              </mc:Choice>
              <mc:Fallback>
                <p:oleObj name="Equation" r:id="rId3" imgW="3479760" imgH="2538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525" y="5029200"/>
                        <a:ext cx="7340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GB" altLang="en-US" smtClean="0">
                <a:latin typeface="Calibri" panose="020F0502020204030204" pitchFamily="34" charset="0"/>
                <a:ea typeface="MS PGothic" panose="020B0600070205080204" pitchFamily="34" charset="-128"/>
                <a:cs typeface="Calibri" panose="020F0502020204030204" pitchFamily="34" charset="0"/>
              </a:rPr>
              <a:t>Interactive Example 4.14 - Solution </a:t>
            </a:r>
            <a:r>
              <a:rPr lang="en-GB" altLang="en-US" sz="2000" smtClean="0">
                <a:latin typeface="Calibri" panose="020F0502020204030204" pitchFamily="34" charset="0"/>
                <a:ea typeface="MS PGothic" panose="020B0600070205080204" pitchFamily="34" charset="-128"/>
                <a:cs typeface="Calibri" panose="020F0502020204030204" pitchFamily="34" charset="0"/>
              </a:rPr>
              <a:t>(Continued 2)</a:t>
            </a:r>
          </a:p>
        </p:txBody>
      </p:sp>
      <p:sp>
        <p:nvSpPr>
          <p:cNvPr id="3" name="Content Placeholder 2"/>
          <p:cNvSpPr>
            <a:spLocks noGrp="1"/>
          </p:cNvSpPr>
          <p:nvPr>
            <p:ph idx="1"/>
          </p:nvPr>
        </p:nvSpPr>
        <p:spPr/>
        <p:txBody>
          <a:bodyPr/>
          <a:lstStyle/>
          <a:p>
            <a:pPr lvl="1" eaLnBrk="1" hangingPunct="1"/>
            <a:r>
              <a:rPr lang="en-IN" altLang="en-US" smtClean="0">
                <a:latin typeface="Calibri" panose="020F0502020204030204" pitchFamily="34" charset="0"/>
                <a:ea typeface="MS PGothic" panose="020B0600070205080204" pitchFamily="34" charset="-128"/>
                <a:cs typeface="Calibri" panose="020F0502020204030204" pitchFamily="34" charset="0"/>
              </a:rPr>
              <a:t>What are the moles of KHP?</a:t>
            </a:r>
          </a:p>
          <a:p>
            <a:pPr lvl="1" eaLnBrk="1" hangingPunct="1"/>
            <a:endParaRPr lang="en-IN" altLang="en-US" smtClean="0">
              <a:latin typeface="Calibri" panose="020F0502020204030204" pitchFamily="34" charset="0"/>
              <a:ea typeface="MS PGothic" panose="020B0600070205080204" pitchFamily="34" charset="-128"/>
              <a:cs typeface="Calibri" panose="020F0502020204030204" pitchFamily="34" charset="0"/>
            </a:endParaRPr>
          </a:p>
          <a:p>
            <a:pPr lvl="1" eaLnBrk="1" hangingPunct="1"/>
            <a:endParaRPr lang="en-IN" altLang="en-US" smtClean="0">
              <a:latin typeface="Calibri" panose="020F0502020204030204" pitchFamily="34" charset="0"/>
              <a:ea typeface="MS PGothic" panose="020B0600070205080204" pitchFamily="34" charset="-128"/>
              <a:cs typeface="Calibri" panose="020F0502020204030204" pitchFamily="34" charset="0"/>
            </a:endParaRPr>
          </a:p>
          <a:p>
            <a:pPr lvl="1" eaLnBrk="1" hangingPunct="1"/>
            <a:endParaRPr lang="en-IN" altLang="en-US" smtClean="0">
              <a:latin typeface="Calibri" panose="020F0502020204030204" pitchFamily="34" charset="0"/>
              <a:ea typeface="MS PGothic" panose="020B0600070205080204" pitchFamily="34" charset="-128"/>
              <a:cs typeface="Calibri" panose="020F0502020204030204" pitchFamily="34" charset="0"/>
            </a:endParaRPr>
          </a:p>
          <a:p>
            <a:pPr lvl="1" eaLnBrk="1" hangingPunct="1"/>
            <a:endParaRPr lang="en-IN" altLang="en-US" sz="1200" smtClean="0">
              <a:latin typeface="Calibri" panose="020F0502020204030204" pitchFamily="34" charset="0"/>
              <a:ea typeface="MS PGothic" panose="020B0600070205080204" pitchFamily="34" charset="-128"/>
              <a:cs typeface="Calibri" panose="020F0502020204030204" pitchFamily="34" charset="0"/>
            </a:endParaRPr>
          </a:p>
          <a:p>
            <a:pPr lvl="1" eaLnBrk="1" hangingPunct="1"/>
            <a:r>
              <a:rPr lang="en-GB" altLang="en-US" smtClean="0">
                <a:latin typeface="Calibri" panose="020F0502020204030204" pitchFamily="34" charset="0"/>
                <a:ea typeface="MS PGothic" panose="020B0600070205080204" pitchFamily="34" charset="-128"/>
                <a:cs typeface="Calibri" panose="020F0502020204030204" pitchFamily="34" charset="0"/>
              </a:rPr>
              <a:t>Which reactant is limiting?</a:t>
            </a:r>
          </a:p>
          <a:p>
            <a:pPr lvl="2" eaLnBrk="1" hangingPunct="1"/>
            <a:r>
              <a:rPr lang="en-IN" altLang="en-US" smtClean="0">
                <a:latin typeface="Calibri" panose="020F0502020204030204" pitchFamily="34" charset="0"/>
                <a:ea typeface="MS PGothic" panose="020B0600070205080204" pitchFamily="34" charset="-128"/>
                <a:cs typeface="Calibri" panose="020F0502020204030204" pitchFamily="34" charset="0"/>
              </a:rPr>
              <a:t>This problem requires the addition of just enough OH</a:t>
            </a:r>
            <a:r>
              <a:rPr lang="en-IN" altLang="en-US" baseline="30000" smtClean="0">
                <a:latin typeface="Calibri" panose="020F0502020204030204" pitchFamily="34" charset="0"/>
                <a:ea typeface="MS PGothic" panose="020B0600070205080204" pitchFamily="34" charset="-128"/>
                <a:cs typeface="Calibri" panose="020F0502020204030204" pitchFamily="34" charset="0"/>
              </a:rPr>
              <a:t>–</a:t>
            </a:r>
            <a:r>
              <a:rPr lang="en-IN" altLang="en-US" smtClean="0">
                <a:latin typeface="Calibri" panose="020F0502020204030204" pitchFamily="34" charset="0"/>
                <a:ea typeface="MS PGothic" panose="020B0600070205080204" pitchFamily="34" charset="-128"/>
                <a:cs typeface="Calibri" panose="020F0502020204030204" pitchFamily="34" charset="0"/>
              </a:rPr>
              <a:t> ions to react exactly with the KHP present</a:t>
            </a:r>
          </a:p>
          <a:p>
            <a:pPr lvl="2" eaLnBrk="1" hangingPunct="1"/>
            <a:r>
              <a:rPr lang="en-IN" altLang="en-US" smtClean="0">
                <a:latin typeface="Calibri" panose="020F0502020204030204" pitchFamily="34" charset="0"/>
                <a:ea typeface="MS PGothic" panose="020B0600070205080204" pitchFamily="34" charset="-128"/>
                <a:cs typeface="Calibri" panose="020F0502020204030204" pitchFamily="34" charset="0"/>
              </a:rPr>
              <a:t>We do not need to be concerned with limiting reactant here</a:t>
            </a:r>
          </a:p>
        </p:txBody>
      </p:sp>
      <p:graphicFrame>
        <p:nvGraphicFramePr>
          <p:cNvPr id="4" name="Object 3"/>
          <p:cNvGraphicFramePr>
            <a:graphicFrameLocks noChangeAspect="1"/>
          </p:cNvGraphicFramePr>
          <p:nvPr/>
        </p:nvGraphicFramePr>
        <p:xfrm>
          <a:off x="1673225" y="2819400"/>
          <a:ext cx="5599113" cy="1398588"/>
        </p:xfrm>
        <a:graphic>
          <a:graphicData uri="http://schemas.openxmlformats.org/presentationml/2006/ole">
            <mc:AlternateContent xmlns:mc="http://schemas.openxmlformats.org/markup-compatibility/2006">
              <mc:Choice xmlns:v="urn:schemas-microsoft-com:vml" Requires="v">
                <p:oleObj spid="_x0000_s78858" name="Equation" r:id="rId3" imgW="2844720" imgH="711000" progId="Equation.DSMT4">
                  <p:embed/>
                </p:oleObj>
              </mc:Choice>
              <mc:Fallback>
                <p:oleObj name="Equation" r:id="rId3" imgW="2844720" imgH="7110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3225" y="2819400"/>
                        <a:ext cx="5599113"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GB" altLang="en-US" smtClean="0">
                <a:latin typeface="Calibri" panose="020F0502020204030204" pitchFamily="34" charset="0"/>
                <a:ea typeface="MS PGothic" panose="020B0600070205080204" pitchFamily="34" charset="-128"/>
                <a:cs typeface="Calibri" panose="020F0502020204030204" pitchFamily="34" charset="0"/>
              </a:rPr>
              <a:t>Interactive Example 4.14 - Solution </a:t>
            </a:r>
            <a:r>
              <a:rPr lang="en-GB" altLang="en-US" sz="2000" smtClean="0">
                <a:latin typeface="Calibri" panose="020F0502020204030204" pitchFamily="34" charset="0"/>
                <a:ea typeface="MS PGothic" panose="020B0600070205080204" pitchFamily="34" charset="-128"/>
                <a:cs typeface="Calibri" panose="020F0502020204030204" pitchFamily="34" charset="0"/>
              </a:rPr>
              <a:t>(Continued 3)</a:t>
            </a:r>
          </a:p>
        </p:txBody>
      </p:sp>
      <p:sp>
        <p:nvSpPr>
          <p:cNvPr id="3" name="Content Placeholder 2"/>
          <p:cNvSpPr>
            <a:spLocks noGrp="1"/>
          </p:cNvSpPr>
          <p:nvPr>
            <p:ph idx="1"/>
          </p:nvPr>
        </p:nvSpPr>
        <p:spPr/>
        <p:txBody>
          <a:bodyPr/>
          <a:lstStyle/>
          <a:p>
            <a:pPr lvl="1" eaLnBrk="1" hangingPunct="1"/>
            <a:r>
              <a:rPr lang="en-IN" altLang="en-US" smtClean="0">
                <a:latin typeface="Calibri" panose="020F0502020204030204" pitchFamily="34" charset="0"/>
                <a:ea typeface="MS PGothic" panose="020B0600070205080204" pitchFamily="34" charset="-128"/>
                <a:cs typeface="Calibri" panose="020F0502020204030204" pitchFamily="34" charset="0"/>
              </a:rPr>
              <a:t>What moles of OH</a:t>
            </a:r>
            <a:r>
              <a:rPr lang="en-IN" altLang="en-US" baseline="30000" smtClean="0">
                <a:latin typeface="Calibri" panose="020F0502020204030204" pitchFamily="34" charset="0"/>
                <a:ea typeface="MS PGothic" panose="020B0600070205080204" pitchFamily="34" charset="-128"/>
                <a:cs typeface="Calibri" panose="020F0502020204030204" pitchFamily="34" charset="0"/>
              </a:rPr>
              <a:t>–</a:t>
            </a:r>
            <a:r>
              <a:rPr lang="en-IN" altLang="en-US" smtClean="0">
                <a:latin typeface="Calibri" panose="020F0502020204030204" pitchFamily="34" charset="0"/>
                <a:ea typeface="MS PGothic" panose="020B0600070205080204" pitchFamily="34" charset="-128"/>
                <a:cs typeface="Calibri" panose="020F0502020204030204" pitchFamily="34" charset="0"/>
              </a:rPr>
              <a:t> are required?</a:t>
            </a:r>
          </a:p>
          <a:p>
            <a:pPr lvl="2" eaLnBrk="1" hangingPunct="1"/>
            <a:r>
              <a:rPr lang="en-IN" altLang="en-US" smtClean="0">
                <a:latin typeface="Calibri" panose="020F0502020204030204" pitchFamily="34" charset="0"/>
                <a:ea typeface="MS PGothic" panose="020B0600070205080204" pitchFamily="34" charset="-128"/>
                <a:cs typeface="Calibri" panose="020F0502020204030204" pitchFamily="34" charset="0"/>
              </a:rPr>
              <a:t>6.3701×10</a:t>
            </a:r>
            <a:r>
              <a:rPr lang="en-IN" altLang="en-US" baseline="30000" smtClean="0">
                <a:latin typeface="Calibri" panose="020F0502020204030204" pitchFamily="34" charset="0"/>
                <a:ea typeface="MS PGothic" panose="020B0600070205080204" pitchFamily="34" charset="-128"/>
                <a:cs typeface="Calibri" panose="020F0502020204030204" pitchFamily="34" charset="0"/>
              </a:rPr>
              <a:t>–3</a:t>
            </a:r>
            <a:r>
              <a:rPr lang="en-IN" altLang="en-US" smtClean="0">
                <a:latin typeface="Calibri" panose="020F0502020204030204" pitchFamily="34" charset="0"/>
                <a:ea typeface="MS PGothic" panose="020B0600070205080204" pitchFamily="34" charset="-128"/>
                <a:cs typeface="Calibri" panose="020F0502020204030204" pitchFamily="34" charset="0"/>
              </a:rPr>
              <a:t> mole of OH</a:t>
            </a:r>
            <a:r>
              <a:rPr lang="en-IN" altLang="en-US" baseline="30000" smtClean="0">
                <a:latin typeface="Calibri" panose="020F0502020204030204" pitchFamily="34" charset="0"/>
                <a:ea typeface="MS PGothic" panose="020B0600070205080204" pitchFamily="34" charset="-128"/>
                <a:cs typeface="Calibri" panose="020F0502020204030204" pitchFamily="34" charset="0"/>
              </a:rPr>
              <a:t>–</a:t>
            </a:r>
            <a:r>
              <a:rPr lang="en-IN" altLang="en-US" smtClean="0">
                <a:latin typeface="Calibri" panose="020F0502020204030204" pitchFamily="34" charset="0"/>
                <a:ea typeface="MS PGothic" panose="020B0600070205080204" pitchFamily="34" charset="-128"/>
                <a:cs typeface="Calibri" panose="020F0502020204030204" pitchFamily="34" charset="0"/>
              </a:rPr>
              <a:t> is required to neutralize the KHP present</a:t>
            </a:r>
          </a:p>
          <a:p>
            <a:pPr lvl="1" eaLnBrk="1" hangingPunct="1"/>
            <a:r>
              <a:rPr lang="en-IN" altLang="en-US" smtClean="0">
                <a:latin typeface="Calibri" panose="020F0502020204030204" pitchFamily="34" charset="0"/>
                <a:ea typeface="MS PGothic" panose="020B0600070205080204" pitchFamily="34" charset="-128"/>
                <a:cs typeface="Calibri" panose="020F0502020204030204" pitchFamily="34" charset="0"/>
              </a:rPr>
              <a:t>What is the molarity of the NaOH solution?</a:t>
            </a:r>
          </a:p>
        </p:txBody>
      </p:sp>
      <p:graphicFrame>
        <p:nvGraphicFramePr>
          <p:cNvPr id="5" name="Object 4"/>
          <p:cNvGraphicFramePr>
            <a:graphicFrameLocks noChangeAspect="1"/>
          </p:cNvGraphicFramePr>
          <p:nvPr/>
        </p:nvGraphicFramePr>
        <p:xfrm>
          <a:off x="1250950" y="4191000"/>
          <a:ext cx="7180263" cy="792163"/>
        </p:xfrm>
        <a:graphic>
          <a:graphicData uri="http://schemas.openxmlformats.org/presentationml/2006/ole">
            <mc:AlternateContent xmlns:mc="http://schemas.openxmlformats.org/markup-compatibility/2006">
              <mc:Choice xmlns:v="urn:schemas-microsoft-com:vml" Requires="v">
                <p:oleObj spid="_x0000_s79888" name="Equation" r:id="rId3" imgW="3797280" imgH="419040" progId="Equation.DSMT4">
                  <p:embed/>
                </p:oleObj>
              </mc:Choice>
              <mc:Fallback>
                <p:oleObj name="Equation" r:id="rId3" imgW="3797280" imgH="41904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0950" y="4191000"/>
                        <a:ext cx="71802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nvGraphicFramePr>
        <p:xfrm>
          <a:off x="3432175" y="5232400"/>
          <a:ext cx="1514475" cy="325438"/>
        </p:xfrm>
        <a:graphic>
          <a:graphicData uri="http://schemas.openxmlformats.org/presentationml/2006/ole">
            <mc:AlternateContent xmlns:mc="http://schemas.openxmlformats.org/markup-compatibility/2006">
              <mc:Choice xmlns:v="urn:schemas-microsoft-com:vml" Requires="v">
                <p:oleObj spid="_x0000_s79889" name="Equation" r:id="rId5" imgW="825142" imgH="177723" progId="Equation.DSMT4">
                  <p:embed/>
                </p:oleObj>
              </mc:Choice>
              <mc:Fallback>
                <p:oleObj name="Equation" r:id="rId5" imgW="825142" imgH="177723"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2175" y="5232400"/>
                        <a:ext cx="151447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0BCD04EF-34B4-4A7D-A4EB-FA88ED364E13}" type="slidenum">
              <a:rPr lang="en-US" altLang="en-US" baseline="0">
                <a:latin typeface="Arial Black" panose="020B0A04020102020204" pitchFamily="34" charset="0"/>
              </a:rPr>
              <a:pPr/>
              <a:t>77</a:t>
            </a:fld>
            <a:endParaRPr lang="en-US" altLang="en-US" baseline="0">
              <a:latin typeface="Arial Black" panose="020B0A04020102020204" pitchFamily="34" charset="0"/>
            </a:endParaRPr>
          </a:p>
        </p:txBody>
      </p:sp>
      <p:sp>
        <p:nvSpPr>
          <p:cNvPr id="80899" name="Rectangle 2"/>
          <p:cNvSpPr>
            <a:spLocks noGrp="1" noChangeArrowheads="1"/>
          </p:cNvSpPr>
          <p:nvPr>
            <p:ph type="title"/>
          </p:nvPr>
        </p:nvSpPr>
        <p:spPr/>
        <p:txBody>
          <a:bodyPr/>
          <a:lstStyle/>
          <a:p>
            <a:pPr eaLnBrk="1" hangingPunct="1"/>
            <a:r>
              <a:rPr lang="en-US" altLang="en-US" sz="4000" smtClean="0"/>
              <a:t>Homework </a:t>
            </a:r>
            <a:br>
              <a:rPr lang="en-US" altLang="en-US" sz="4000" smtClean="0"/>
            </a:br>
            <a:endParaRPr lang="en-US" altLang="en-US" sz="4000" smtClean="0"/>
          </a:p>
        </p:txBody>
      </p:sp>
      <p:sp>
        <p:nvSpPr>
          <p:cNvPr id="80900" name="Rectangle 3"/>
          <p:cNvSpPr>
            <a:spLocks noGrp="1" noChangeArrowheads="1"/>
          </p:cNvSpPr>
          <p:nvPr>
            <p:ph type="body" idx="1"/>
          </p:nvPr>
        </p:nvSpPr>
        <p:spPr/>
        <p:txBody>
          <a:bodyPr/>
          <a:lstStyle/>
          <a:p>
            <a:pPr eaLnBrk="1" hangingPunct="1"/>
            <a:r>
              <a:rPr lang="en-US" altLang="en-US" smtClean="0"/>
              <a:t>Ph 182 </a:t>
            </a:r>
          </a:p>
          <a:p>
            <a:pPr eaLnBrk="1" hangingPunct="1"/>
            <a:r>
              <a:rPr lang="en-US" altLang="en-US" smtClean="0"/>
              <a:t>40,42,43,44</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0C4EE931-B39E-437E-AA64-B67AAB16C521}" type="slidenum">
              <a:rPr lang="en-US" altLang="en-US" baseline="0">
                <a:latin typeface="Arial Black" panose="020B0A04020102020204" pitchFamily="34" charset="0"/>
              </a:rPr>
              <a:pPr/>
              <a:t>78</a:t>
            </a:fld>
            <a:endParaRPr lang="en-US" altLang="en-US" baseline="0">
              <a:latin typeface="Arial Black" panose="020B0A04020102020204" pitchFamily="34" charset="0"/>
            </a:endParaRPr>
          </a:p>
        </p:txBody>
      </p:sp>
      <p:sp>
        <p:nvSpPr>
          <p:cNvPr id="81923" name="Rectangle 2"/>
          <p:cNvSpPr>
            <a:spLocks noGrp="1" noChangeArrowheads="1"/>
          </p:cNvSpPr>
          <p:nvPr>
            <p:ph type="title"/>
          </p:nvPr>
        </p:nvSpPr>
        <p:spPr/>
        <p:txBody>
          <a:bodyPr/>
          <a:lstStyle/>
          <a:p>
            <a:pPr eaLnBrk="1" hangingPunct="1"/>
            <a:r>
              <a:rPr lang="en-US" altLang="en-US" sz="4000" smtClean="0"/>
              <a:t>4.9 Oxidation –Reduction Precipitation</a:t>
            </a:r>
          </a:p>
        </p:txBody>
      </p:sp>
      <p:sp>
        <p:nvSpPr>
          <p:cNvPr id="81924" name="Rectangle 3"/>
          <p:cNvSpPr>
            <a:spLocks noGrp="1" noChangeArrowheads="1"/>
          </p:cNvSpPr>
          <p:nvPr>
            <p:ph type="body" idx="1"/>
          </p:nvPr>
        </p:nvSpPr>
        <p:spPr/>
        <p:txBody>
          <a:bodyPr/>
          <a:lstStyle/>
          <a:p>
            <a:pPr eaLnBrk="1" hangingPunct="1"/>
            <a:r>
              <a:rPr lang="en-US" altLang="en-US" smtClean="0"/>
              <a:t>Rxn’s in which one or more electrons are transferred </a:t>
            </a:r>
          </a:p>
          <a:p>
            <a:pPr eaLnBrk="1" hangingPunct="1"/>
            <a:endParaRPr lang="en-US" altLang="en-US" smtClean="0"/>
          </a:p>
          <a:p>
            <a:pPr eaLnBrk="1" hangingPunct="1"/>
            <a:r>
              <a:rPr lang="en-US" altLang="en-US" smtClean="0"/>
              <a:t>Ex:  2 Na        +    Cl</a:t>
            </a:r>
            <a:r>
              <a:rPr lang="en-US" altLang="en-US" baseline="-25000" smtClean="0"/>
              <a:t>2</a:t>
            </a:r>
            <a:r>
              <a:rPr lang="en-US" altLang="en-US" smtClean="0"/>
              <a:t>  </a:t>
            </a:r>
            <a:r>
              <a:rPr lang="en-US" altLang="en-US" smtClean="0">
                <a:sym typeface="Wingdings" panose="05000000000000000000" pitchFamily="2" charset="2"/>
              </a:rPr>
              <a:t>           2NaCl</a:t>
            </a:r>
          </a:p>
          <a:p>
            <a:pPr eaLnBrk="1" hangingPunct="1">
              <a:buFont typeface="Wingdings" panose="05000000000000000000" pitchFamily="2" charset="2"/>
              <a:buNone/>
            </a:pPr>
            <a:r>
              <a:rPr lang="en-US" altLang="en-US" smtClean="0"/>
              <a:t>           neutral        neutral             Na</a:t>
            </a:r>
            <a:r>
              <a:rPr lang="en-US" altLang="en-US" baseline="30000" smtClean="0"/>
              <a:t>+ </a:t>
            </a:r>
            <a:r>
              <a:rPr lang="en-US" altLang="en-US" smtClean="0"/>
              <a:t>Cl</a:t>
            </a:r>
            <a:r>
              <a:rPr lang="en-US" altLang="en-US" baseline="30000" smtClean="0"/>
              <a:t>-</a:t>
            </a:r>
          </a:p>
          <a:p>
            <a:pPr eaLnBrk="1" hangingPunct="1">
              <a:buFont typeface="Wingdings" panose="05000000000000000000" pitchFamily="2" charset="2"/>
              <a:buNone/>
            </a:pPr>
            <a:endParaRPr lang="en-US" altLang="en-US" baseline="30000" smtClean="0"/>
          </a:p>
          <a:p>
            <a:pPr eaLnBrk="1" hangingPunct="1">
              <a:buFont typeface="Wingdings" panose="05000000000000000000" pitchFamily="2" charset="2"/>
              <a:buNone/>
            </a:pPr>
            <a:endParaRPr lang="en-US" altLang="en-US"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E1A8F674-CA5D-4895-B431-A0CC28D48DD1}" type="slidenum">
              <a:rPr lang="en-US" altLang="en-US" baseline="0">
                <a:latin typeface="Arial Black" panose="020B0A04020102020204" pitchFamily="34" charset="0"/>
              </a:rPr>
              <a:pPr/>
              <a:t>79</a:t>
            </a:fld>
            <a:endParaRPr lang="en-US" altLang="en-US" baseline="0">
              <a:latin typeface="Arial Black" panose="020B0A04020102020204" pitchFamily="34" charset="0"/>
            </a:endParaRPr>
          </a:p>
        </p:txBody>
      </p:sp>
      <p:sp>
        <p:nvSpPr>
          <p:cNvPr id="82947" name="Rectangle 3"/>
          <p:cNvSpPr>
            <a:spLocks noGrp="1" noChangeArrowheads="1"/>
          </p:cNvSpPr>
          <p:nvPr>
            <p:ph type="body" idx="1"/>
          </p:nvPr>
        </p:nvSpPr>
        <p:spPr>
          <a:xfrm>
            <a:off x="457200" y="457200"/>
            <a:ext cx="8382000" cy="5410200"/>
          </a:xfrm>
        </p:spPr>
        <p:txBody>
          <a:bodyPr/>
          <a:lstStyle/>
          <a:p>
            <a:pPr eaLnBrk="1" hangingPunct="1">
              <a:lnSpc>
                <a:spcPct val="90000"/>
              </a:lnSpc>
            </a:pPr>
            <a:r>
              <a:rPr lang="en-US" altLang="en-US" smtClean="0"/>
              <a:t>Photosynthesis is a redox rxn</a:t>
            </a:r>
          </a:p>
          <a:p>
            <a:pPr eaLnBrk="1" hangingPunct="1">
              <a:lnSpc>
                <a:spcPct val="90000"/>
              </a:lnSpc>
            </a:pPr>
            <a:endParaRPr lang="en-US" altLang="en-US" smtClean="0"/>
          </a:p>
          <a:p>
            <a:pPr eaLnBrk="1" hangingPunct="1">
              <a:lnSpc>
                <a:spcPct val="90000"/>
              </a:lnSpc>
              <a:buFont typeface="Wingdings" panose="05000000000000000000" pitchFamily="2" charset="2"/>
              <a:buNone/>
            </a:pPr>
            <a:endParaRPr lang="en-US" altLang="en-US" smtClean="0"/>
          </a:p>
          <a:p>
            <a:pPr eaLnBrk="1" hangingPunct="1">
              <a:lnSpc>
                <a:spcPct val="90000"/>
              </a:lnSpc>
            </a:pPr>
            <a:r>
              <a:rPr lang="en-US" altLang="en-US" smtClean="0"/>
              <a:t> Most energy production rxns are redox rxns. Such as combustion rxn (fuel) </a:t>
            </a:r>
          </a:p>
          <a:p>
            <a:pPr eaLnBrk="1" hangingPunct="1">
              <a:lnSpc>
                <a:spcPct val="90000"/>
              </a:lnSpc>
            </a:pPr>
            <a:endParaRPr lang="en-US" altLang="en-US" smtClean="0"/>
          </a:p>
          <a:p>
            <a:pPr eaLnBrk="1" hangingPunct="1">
              <a:lnSpc>
                <a:spcPct val="90000"/>
              </a:lnSpc>
            </a:pPr>
            <a:r>
              <a:rPr lang="en-US" altLang="en-US" smtClean="0"/>
              <a:t>Rusting of iron is a redox rxn </a:t>
            </a:r>
          </a:p>
          <a:p>
            <a:pPr eaLnBrk="1" hangingPunct="1">
              <a:lnSpc>
                <a:spcPct val="90000"/>
              </a:lnSpc>
            </a:pPr>
            <a:endParaRPr lang="en-US" altLang="en-US" smtClean="0"/>
          </a:p>
          <a:p>
            <a:pPr eaLnBrk="1" hangingPunct="1">
              <a:lnSpc>
                <a:spcPct val="90000"/>
              </a:lnSpc>
            </a:pPr>
            <a:r>
              <a:rPr lang="en-US" altLang="en-US" smtClean="0"/>
              <a:t>A LOT OF YOUR RESEARCH IS ABOUT REDOX RXNS!!!!</a:t>
            </a:r>
          </a:p>
          <a:p>
            <a:pPr eaLnBrk="1" hangingPunct="1">
              <a:lnSpc>
                <a:spcPct val="90000"/>
              </a:lnSpc>
            </a:pPr>
            <a:endParaRPr lang="en-US"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62CBA6D0-B2FA-4620-A159-A6A2C39125C1}" type="slidenum">
              <a:rPr lang="en-US" altLang="en-US" baseline="0">
                <a:latin typeface="Arial Black" panose="020B0A04020102020204" pitchFamily="34" charset="0"/>
              </a:rPr>
              <a:pPr/>
              <a:t>8</a:t>
            </a:fld>
            <a:endParaRPr lang="en-US" altLang="en-US" baseline="0">
              <a:latin typeface="Arial Black" panose="020B0A04020102020204" pitchFamily="34" charset="0"/>
            </a:endParaRPr>
          </a:p>
        </p:txBody>
      </p:sp>
      <p:sp>
        <p:nvSpPr>
          <p:cNvPr id="11267" name="Rectangle 2"/>
          <p:cNvSpPr>
            <a:spLocks noGrp="1" noChangeArrowheads="1"/>
          </p:cNvSpPr>
          <p:nvPr>
            <p:ph type="title"/>
          </p:nvPr>
        </p:nvSpPr>
        <p:spPr/>
        <p:txBody>
          <a:bodyPr/>
          <a:lstStyle/>
          <a:p>
            <a:pPr eaLnBrk="1" hangingPunct="1"/>
            <a:r>
              <a:rPr lang="en-US" altLang="en-US" smtClean="0"/>
              <a:t>What is not soluble in water?</a:t>
            </a:r>
          </a:p>
        </p:txBody>
      </p:sp>
      <p:sp>
        <p:nvSpPr>
          <p:cNvPr id="11268" name="Rectangle 3"/>
          <p:cNvSpPr>
            <a:spLocks noGrp="1" noChangeArrowheads="1"/>
          </p:cNvSpPr>
          <p:nvPr>
            <p:ph type="body" idx="1"/>
          </p:nvPr>
        </p:nvSpPr>
        <p:spPr/>
        <p:txBody>
          <a:bodyPr/>
          <a:lstStyle/>
          <a:p>
            <a:pPr eaLnBrk="1" hangingPunct="1"/>
            <a:r>
              <a:rPr lang="en-US" altLang="en-US" sz="2400" dirty="0" smtClean="0"/>
              <a:t>Like dissolves like </a:t>
            </a:r>
            <a:endParaRPr lang="en-US" altLang="en-US" sz="2400" dirty="0" smtClean="0"/>
          </a:p>
          <a:p>
            <a:pPr marL="0" indent="0" eaLnBrk="1" hangingPunct="1">
              <a:buNone/>
            </a:pPr>
            <a:endParaRPr lang="en-US" altLang="en-US" sz="2400" dirty="0" smtClean="0"/>
          </a:p>
          <a:p>
            <a:pPr eaLnBrk="1" hangingPunct="1"/>
            <a:r>
              <a:rPr lang="en-US" altLang="en-US" sz="2400" dirty="0" smtClean="0"/>
              <a:t>Substances with similar intermolecular forces of attraction will tend to be soluble (or miscible) in one another. Polar/polar  or nonpolar/nonpolar</a:t>
            </a:r>
            <a:endParaRPr lang="en-US" altLang="en-US" sz="2400" dirty="0" smtClean="0"/>
          </a:p>
          <a:p>
            <a:pPr eaLnBrk="1" hangingPunct="1">
              <a:buFont typeface="Wingdings" panose="05000000000000000000" pitchFamily="2" charset="2"/>
              <a:buNone/>
            </a:pPr>
            <a:endParaRPr lang="en-US" altLang="en-US" sz="2400" dirty="0" smtClean="0"/>
          </a:p>
          <a:p>
            <a:pPr eaLnBrk="1" hangingPunct="1"/>
            <a:r>
              <a:rPr lang="en-US" altLang="en-US" sz="2400" dirty="0" smtClean="0"/>
              <a:t>In general polar and ionic substances are expected to be more soluble in water than nonpolar substances.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993FA7E6-BB2D-4F9F-A73D-60D2B01F28BB}" type="slidenum">
              <a:rPr lang="en-US" altLang="en-US" baseline="0">
                <a:latin typeface="Arial Black" panose="020B0A04020102020204" pitchFamily="34" charset="0"/>
              </a:rPr>
              <a:pPr/>
              <a:t>80</a:t>
            </a:fld>
            <a:endParaRPr lang="en-US" altLang="en-US" baseline="0">
              <a:latin typeface="Arial Black" panose="020B0A04020102020204" pitchFamily="34" charset="0"/>
            </a:endParaRPr>
          </a:p>
        </p:txBody>
      </p:sp>
      <p:sp>
        <p:nvSpPr>
          <p:cNvPr id="83971" name="Rectangle 2"/>
          <p:cNvSpPr>
            <a:spLocks noGrp="1" noChangeArrowheads="1"/>
          </p:cNvSpPr>
          <p:nvPr>
            <p:ph type="title"/>
          </p:nvPr>
        </p:nvSpPr>
        <p:spPr/>
        <p:txBody>
          <a:bodyPr/>
          <a:lstStyle/>
          <a:p>
            <a:pPr eaLnBrk="1" hangingPunct="1"/>
            <a:r>
              <a:rPr lang="en-US" altLang="en-US" smtClean="0"/>
              <a:t>Oxidation States / numbers</a:t>
            </a:r>
          </a:p>
        </p:txBody>
      </p:sp>
      <p:sp>
        <p:nvSpPr>
          <p:cNvPr id="83972" name="Rectangle 3"/>
          <p:cNvSpPr>
            <a:spLocks noGrp="1" noChangeArrowheads="1"/>
          </p:cNvSpPr>
          <p:nvPr>
            <p:ph type="body" idx="1"/>
          </p:nvPr>
        </p:nvSpPr>
        <p:spPr/>
        <p:txBody>
          <a:bodyPr/>
          <a:lstStyle/>
          <a:p>
            <a:pPr eaLnBrk="1" hangingPunct="1"/>
            <a:r>
              <a:rPr lang="en-US" altLang="en-US" smtClean="0"/>
              <a:t>A number identical with the valency but with a sign, expressing the nature of the charge of the species in question when formed from the neutral atom. </a:t>
            </a:r>
          </a:p>
          <a:p>
            <a:pPr eaLnBrk="1" hangingPunct="1"/>
            <a:endParaRPr lang="en-US" altLang="en-US" smtClean="0"/>
          </a:p>
          <a:p>
            <a:pPr eaLnBrk="1" hangingPunct="1">
              <a:buFont typeface="Wingdings" panose="05000000000000000000" pitchFamily="2" charset="2"/>
              <a:buNone/>
            </a:pPr>
            <a:r>
              <a:rPr lang="en-US" altLang="en-US" smtClean="0"/>
              <a:t>Of course there are exceptions, this is chemistry…hello!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72878AA7-BF49-4248-928F-7FB30C555B9C}" type="slidenum">
              <a:rPr lang="en-US" altLang="en-US" baseline="0">
                <a:latin typeface="Arial Black" panose="020B0A04020102020204" pitchFamily="34" charset="0"/>
              </a:rPr>
              <a:pPr/>
              <a:t>81</a:t>
            </a:fld>
            <a:endParaRPr lang="en-US" altLang="en-US" baseline="0">
              <a:latin typeface="Arial Black" panose="020B0A04020102020204" pitchFamily="34" charset="0"/>
            </a:endParaRPr>
          </a:p>
        </p:txBody>
      </p:sp>
      <p:sp>
        <p:nvSpPr>
          <p:cNvPr id="84995" name="Rectangle 2"/>
          <p:cNvSpPr>
            <a:spLocks noGrp="1" noChangeArrowheads="1"/>
          </p:cNvSpPr>
          <p:nvPr>
            <p:ph type="title"/>
          </p:nvPr>
        </p:nvSpPr>
        <p:spPr>
          <a:xfrm>
            <a:off x="457200" y="228600"/>
            <a:ext cx="8229600" cy="1371600"/>
          </a:xfrm>
        </p:spPr>
        <p:txBody>
          <a:bodyPr/>
          <a:lstStyle/>
          <a:p>
            <a:pPr eaLnBrk="1" hangingPunct="1"/>
            <a:r>
              <a:rPr lang="en-US" altLang="en-US" smtClean="0"/>
              <a:t>The Rules </a:t>
            </a:r>
          </a:p>
        </p:txBody>
      </p:sp>
      <p:sp>
        <p:nvSpPr>
          <p:cNvPr id="84996" name="Rectangle 3"/>
          <p:cNvSpPr>
            <a:spLocks noGrp="1" noChangeArrowheads="1"/>
          </p:cNvSpPr>
          <p:nvPr>
            <p:ph type="body" idx="1"/>
          </p:nvPr>
        </p:nvSpPr>
        <p:spPr>
          <a:xfrm>
            <a:off x="0" y="1447800"/>
            <a:ext cx="9144000" cy="5410200"/>
          </a:xfrm>
        </p:spPr>
        <p:txBody>
          <a:bodyPr/>
          <a:lstStyle/>
          <a:p>
            <a:pPr eaLnBrk="1" hangingPunct="1">
              <a:lnSpc>
                <a:spcPct val="80000"/>
              </a:lnSpc>
              <a:buFont typeface="Wingdings" panose="05000000000000000000" pitchFamily="2" charset="2"/>
              <a:buNone/>
            </a:pPr>
            <a:r>
              <a:rPr lang="en-US" altLang="en-US" sz="2400" b="1" smtClean="0"/>
              <a:t>1. The rule is that the cation is written first in a formula, followed by the anion. </a:t>
            </a:r>
          </a:p>
          <a:p>
            <a:pPr eaLnBrk="1" hangingPunct="1">
              <a:lnSpc>
                <a:spcPct val="80000"/>
              </a:lnSpc>
              <a:buFont typeface="Wingdings" panose="05000000000000000000" pitchFamily="2" charset="2"/>
              <a:buNone/>
            </a:pPr>
            <a:r>
              <a:rPr lang="en-US" altLang="en-US" sz="2400" b="1" smtClean="0"/>
              <a:t>   Example: in NaH, the H is H-; in HCl, the H is H+. </a:t>
            </a:r>
          </a:p>
          <a:p>
            <a:pPr eaLnBrk="1" hangingPunct="1">
              <a:lnSpc>
                <a:spcPct val="80000"/>
              </a:lnSpc>
              <a:buFont typeface="Wingdings" panose="05000000000000000000" pitchFamily="2" charset="2"/>
              <a:buNone/>
            </a:pPr>
            <a:r>
              <a:rPr lang="en-US" altLang="en-US" sz="2400" b="1" smtClean="0"/>
              <a:t>                          +   -                          +  -</a:t>
            </a:r>
          </a:p>
          <a:p>
            <a:pPr eaLnBrk="1" hangingPunct="1">
              <a:lnSpc>
                <a:spcPct val="80000"/>
              </a:lnSpc>
              <a:buFont typeface="Wingdings" panose="05000000000000000000" pitchFamily="2" charset="2"/>
              <a:buNone/>
            </a:pPr>
            <a:r>
              <a:rPr lang="en-US" altLang="en-US" sz="2400" b="1" smtClean="0"/>
              <a:t>2. The oxidation number of a free element is always 0. </a:t>
            </a:r>
          </a:p>
          <a:p>
            <a:pPr eaLnBrk="1" hangingPunct="1">
              <a:lnSpc>
                <a:spcPct val="80000"/>
              </a:lnSpc>
              <a:buFont typeface="Wingdings" panose="05000000000000000000" pitchFamily="2" charset="2"/>
              <a:buNone/>
            </a:pPr>
            <a:r>
              <a:rPr lang="en-US" altLang="en-US" sz="2400" b="1" smtClean="0"/>
              <a:t>    Example:  The atoms in He and N</a:t>
            </a:r>
            <a:r>
              <a:rPr lang="en-US" altLang="en-US" sz="2400" b="1" baseline="-25000" smtClean="0"/>
              <a:t>2</a:t>
            </a:r>
            <a:r>
              <a:rPr lang="en-US" altLang="en-US" sz="2400" b="1" smtClean="0"/>
              <a:t>, for example, have oxidation numbers of 0. </a:t>
            </a:r>
          </a:p>
          <a:p>
            <a:pPr eaLnBrk="1" hangingPunct="1">
              <a:lnSpc>
                <a:spcPct val="80000"/>
              </a:lnSpc>
              <a:buFont typeface="Wingdings" panose="05000000000000000000" pitchFamily="2" charset="2"/>
              <a:buNone/>
            </a:pPr>
            <a:endParaRPr lang="en-US" altLang="en-US" sz="2400" b="1" smtClean="0"/>
          </a:p>
          <a:p>
            <a:pPr eaLnBrk="1" hangingPunct="1">
              <a:lnSpc>
                <a:spcPct val="80000"/>
              </a:lnSpc>
              <a:buFont typeface="Wingdings" panose="05000000000000000000" pitchFamily="2" charset="2"/>
              <a:buNone/>
            </a:pPr>
            <a:r>
              <a:rPr lang="en-US" altLang="en-US" sz="2400" b="1" smtClean="0"/>
              <a:t>3. The oxidation number of a monatomic </a:t>
            </a:r>
            <a:r>
              <a:rPr lang="en-US" altLang="en-US" sz="2400" b="1" u="sng" smtClean="0"/>
              <a:t>ion </a:t>
            </a:r>
            <a:r>
              <a:rPr lang="en-US" altLang="en-US" sz="2400" b="1" smtClean="0"/>
              <a:t>equals the charge of the ion. </a:t>
            </a:r>
          </a:p>
          <a:p>
            <a:pPr eaLnBrk="1" hangingPunct="1">
              <a:lnSpc>
                <a:spcPct val="80000"/>
              </a:lnSpc>
              <a:buFont typeface="Wingdings" panose="05000000000000000000" pitchFamily="2" charset="2"/>
              <a:buNone/>
            </a:pPr>
            <a:r>
              <a:rPr lang="en-US" altLang="en-US" sz="2400" b="1" smtClean="0"/>
              <a:t>     Example: oxidation number of Na+ is +1; the oxidation number of N</a:t>
            </a:r>
            <a:r>
              <a:rPr lang="en-US" altLang="en-US" sz="2400" b="1" baseline="30000" smtClean="0"/>
              <a:t>3-</a:t>
            </a:r>
            <a:r>
              <a:rPr lang="en-US" altLang="en-US" sz="2400" b="1" smtClean="0"/>
              <a:t> is -3. </a:t>
            </a:r>
          </a:p>
          <a:p>
            <a:pPr eaLnBrk="1" hangingPunct="1">
              <a:lnSpc>
                <a:spcPct val="80000"/>
              </a:lnSpc>
              <a:buFont typeface="Wingdings" panose="05000000000000000000" pitchFamily="2" charset="2"/>
              <a:buNone/>
            </a:pPr>
            <a:endParaRPr lang="en-US" altLang="en-US" sz="2400" b="1" smtClean="0"/>
          </a:p>
          <a:p>
            <a:pPr eaLnBrk="1" hangingPunct="1">
              <a:lnSpc>
                <a:spcPct val="80000"/>
              </a:lnSpc>
              <a:buFont typeface="Wingdings" panose="05000000000000000000" pitchFamily="2" charset="2"/>
              <a:buNone/>
            </a:pPr>
            <a:r>
              <a:rPr lang="en-US" altLang="en-US" sz="2400" b="1" smtClean="0"/>
              <a:t>4. The oxidation number of oxygen in compounds is usually  --2.</a:t>
            </a:r>
            <a:r>
              <a:rPr lang="en-US" altLang="en-US" sz="2400" smtClean="0"/>
              <a:t>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E68F92E7-1FA7-4EED-AFF4-98A314B1A4C3}" type="slidenum">
              <a:rPr lang="en-US" altLang="en-US" baseline="0">
                <a:latin typeface="Arial Black" panose="020B0A04020102020204" pitchFamily="34" charset="0"/>
              </a:rPr>
              <a:pPr/>
              <a:t>82</a:t>
            </a:fld>
            <a:endParaRPr lang="en-US" altLang="en-US" baseline="0">
              <a:latin typeface="Arial Black" panose="020B0A04020102020204" pitchFamily="34" charset="0"/>
            </a:endParaRPr>
          </a:p>
        </p:txBody>
      </p:sp>
      <p:sp>
        <p:nvSpPr>
          <p:cNvPr id="86019" name="Rectangle 2"/>
          <p:cNvSpPr>
            <a:spLocks noGrp="1" noChangeArrowheads="1"/>
          </p:cNvSpPr>
          <p:nvPr>
            <p:ph type="body" idx="1"/>
          </p:nvPr>
        </p:nvSpPr>
        <p:spPr>
          <a:xfrm>
            <a:off x="228600" y="609600"/>
            <a:ext cx="8915400" cy="6248400"/>
          </a:xfrm>
        </p:spPr>
        <p:txBody>
          <a:bodyPr/>
          <a:lstStyle/>
          <a:p>
            <a:pPr eaLnBrk="1" hangingPunct="1">
              <a:buFont typeface="Wingdings" panose="05000000000000000000" pitchFamily="2" charset="2"/>
              <a:buNone/>
            </a:pPr>
            <a:r>
              <a:rPr lang="en-US" altLang="en-US" sz="2800" b="1" smtClean="0"/>
              <a:t>5. The oxidation number of a </a:t>
            </a:r>
            <a:r>
              <a:rPr lang="en-US" altLang="en-US" sz="2800" b="1" smtClean="0">
                <a:hlinkClick r:id="rId2"/>
              </a:rPr>
              <a:t>Group 1 element</a:t>
            </a:r>
            <a:r>
              <a:rPr lang="en-US" altLang="en-US" sz="2800" b="1" smtClean="0"/>
              <a:t> in a compound is +1. </a:t>
            </a:r>
          </a:p>
          <a:p>
            <a:pPr eaLnBrk="1" hangingPunct="1">
              <a:buFont typeface="Wingdings" panose="05000000000000000000" pitchFamily="2" charset="2"/>
              <a:buNone/>
            </a:pPr>
            <a:endParaRPr lang="en-US" altLang="en-US" sz="2800" b="1" smtClean="0"/>
          </a:p>
          <a:p>
            <a:pPr eaLnBrk="1" hangingPunct="1">
              <a:buFont typeface="Wingdings" panose="05000000000000000000" pitchFamily="2" charset="2"/>
              <a:buNone/>
            </a:pPr>
            <a:r>
              <a:rPr lang="en-US" altLang="en-US" sz="2800" b="1" smtClean="0"/>
              <a:t>6. The oxidation number of a </a:t>
            </a:r>
            <a:r>
              <a:rPr lang="en-US" altLang="en-US" sz="2800" b="1" smtClean="0">
                <a:hlinkClick r:id="rId3"/>
              </a:rPr>
              <a:t>Group 2 element</a:t>
            </a:r>
            <a:r>
              <a:rPr lang="en-US" altLang="en-US" sz="2800" b="1" smtClean="0"/>
              <a:t> in a compound is +2. </a:t>
            </a:r>
          </a:p>
          <a:p>
            <a:pPr eaLnBrk="1" hangingPunct="1">
              <a:buFont typeface="Wingdings" panose="05000000000000000000" pitchFamily="2" charset="2"/>
              <a:buNone/>
            </a:pPr>
            <a:endParaRPr lang="en-US" altLang="en-US" sz="2800" b="1" smtClean="0"/>
          </a:p>
          <a:p>
            <a:pPr eaLnBrk="1" hangingPunct="1">
              <a:buFont typeface="Wingdings" panose="05000000000000000000" pitchFamily="2" charset="2"/>
              <a:buNone/>
            </a:pPr>
            <a:r>
              <a:rPr lang="en-US" altLang="en-US" sz="2800" b="1" smtClean="0"/>
              <a:t>7. The oxidation number of a </a:t>
            </a:r>
            <a:r>
              <a:rPr lang="en-US" altLang="en-US" sz="2800" b="1" smtClean="0">
                <a:hlinkClick r:id="rId3"/>
              </a:rPr>
              <a:t>Group 3 element</a:t>
            </a:r>
            <a:r>
              <a:rPr lang="en-US" altLang="en-US" sz="2800" b="1" smtClean="0"/>
              <a:t> in a compound is +3.</a:t>
            </a:r>
          </a:p>
          <a:p>
            <a:pPr eaLnBrk="1" hangingPunct="1">
              <a:buFont typeface="Wingdings" panose="05000000000000000000" pitchFamily="2" charset="2"/>
              <a:buNone/>
            </a:pPr>
            <a:endParaRPr lang="en-US" altLang="en-US" sz="2800" b="1" smtClean="0"/>
          </a:p>
          <a:p>
            <a:pPr eaLnBrk="1" hangingPunct="1">
              <a:buFont typeface="Wingdings" panose="05000000000000000000" pitchFamily="2" charset="2"/>
              <a:buNone/>
            </a:pPr>
            <a:r>
              <a:rPr lang="en-US" altLang="en-US" sz="2800" b="1" smtClean="0"/>
              <a:t>8. The oxidation number of a </a:t>
            </a:r>
            <a:r>
              <a:rPr lang="en-US" altLang="en-US" sz="2800" b="1" smtClean="0">
                <a:hlinkClick r:id="rId4"/>
              </a:rPr>
              <a:t>Group 7  element</a:t>
            </a:r>
            <a:r>
              <a:rPr lang="en-US" altLang="en-US" sz="2800" b="1" smtClean="0"/>
              <a:t> in a compound is -1, except when that element is combined with one having a higher electronegativity.</a:t>
            </a:r>
            <a:r>
              <a:rPr lang="en-US" altLang="en-US" sz="2800" smtClean="0"/>
              <a:t>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BE5DB998-D2E7-45D8-9116-03499F332102}" type="slidenum">
              <a:rPr lang="en-US" altLang="en-US" baseline="0">
                <a:latin typeface="Arial Black" panose="020B0A04020102020204" pitchFamily="34" charset="0"/>
              </a:rPr>
              <a:pPr/>
              <a:t>83</a:t>
            </a:fld>
            <a:endParaRPr lang="en-US" altLang="en-US" baseline="0">
              <a:latin typeface="Arial Black" panose="020B0A04020102020204" pitchFamily="34" charset="0"/>
            </a:endParaRPr>
          </a:p>
        </p:txBody>
      </p:sp>
      <p:sp>
        <p:nvSpPr>
          <p:cNvPr id="87043" name="Rectangle 2"/>
          <p:cNvSpPr>
            <a:spLocks noGrp="1" noChangeArrowheads="1"/>
          </p:cNvSpPr>
          <p:nvPr>
            <p:ph type="body" idx="1"/>
          </p:nvPr>
        </p:nvSpPr>
        <p:spPr>
          <a:xfrm>
            <a:off x="457200" y="533400"/>
            <a:ext cx="8382000" cy="5867400"/>
          </a:xfrm>
        </p:spPr>
        <p:txBody>
          <a:bodyPr/>
          <a:lstStyle/>
          <a:p>
            <a:pPr eaLnBrk="1" hangingPunct="1">
              <a:lnSpc>
                <a:spcPct val="90000"/>
              </a:lnSpc>
              <a:buFont typeface="Wingdings" panose="05000000000000000000" pitchFamily="2" charset="2"/>
              <a:buNone/>
            </a:pPr>
            <a:r>
              <a:rPr lang="en-US" altLang="en-US" sz="2400" b="1" smtClean="0"/>
              <a:t>9. The sum of the oxidation numbers of all of the atoms in a neutral compound is 0. </a:t>
            </a:r>
          </a:p>
          <a:p>
            <a:pPr eaLnBrk="1" hangingPunct="1">
              <a:lnSpc>
                <a:spcPct val="90000"/>
              </a:lnSpc>
              <a:buFont typeface="Wingdings" panose="05000000000000000000" pitchFamily="2" charset="2"/>
              <a:buNone/>
            </a:pPr>
            <a:r>
              <a:rPr lang="en-US" altLang="en-US" sz="2400" b="1" smtClean="0"/>
              <a:t>EX: CO2 = we know O = -2 and there are 2 O’s and CO2 is neutral so </a:t>
            </a:r>
          </a:p>
          <a:p>
            <a:pPr eaLnBrk="1" hangingPunct="1">
              <a:lnSpc>
                <a:spcPct val="90000"/>
              </a:lnSpc>
              <a:buFont typeface="Wingdings" panose="05000000000000000000" pitchFamily="2" charset="2"/>
              <a:buNone/>
            </a:pPr>
            <a:r>
              <a:rPr lang="en-US" altLang="en-US" sz="2400" b="1" smtClean="0"/>
              <a:t>                          C + 2(-2) = O </a:t>
            </a:r>
          </a:p>
          <a:p>
            <a:pPr eaLnBrk="1" hangingPunct="1">
              <a:lnSpc>
                <a:spcPct val="90000"/>
              </a:lnSpc>
              <a:buFont typeface="Wingdings" panose="05000000000000000000" pitchFamily="2" charset="2"/>
              <a:buNone/>
            </a:pPr>
            <a:r>
              <a:rPr lang="en-US" altLang="en-US" sz="2400" b="1" smtClean="0"/>
              <a:t>                          C = +4</a:t>
            </a:r>
          </a:p>
          <a:p>
            <a:pPr eaLnBrk="1" hangingPunct="1">
              <a:lnSpc>
                <a:spcPct val="90000"/>
              </a:lnSpc>
              <a:buFont typeface="Wingdings" panose="05000000000000000000" pitchFamily="2" charset="2"/>
              <a:buNone/>
            </a:pPr>
            <a:endParaRPr lang="en-US" altLang="en-US" sz="2400" b="1" smtClean="0"/>
          </a:p>
          <a:p>
            <a:pPr eaLnBrk="1" hangingPunct="1">
              <a:lnSpc>
                <a:spcPct val="90000"/>
              </a:lnSpc>
              <a:buFont typeface="Wingdings" panose="05000000000000000000" pitchFamily="2" charset="2"/>
              <a:buNone/>
            </a:pPr>
            <a:endParaRPr lang="en-US" altLang="en-US" sz="2400" b="1" smtClean="0"/>
          </a:p>
          <a:p>
            <a:pPr eaLnBrk="1" hangingPunct="1">
              <a:lnSpc>
                <a:spcPct val="90000"/>
              </a:lnSpc>
              <a:buFont typeface="Wingdings" panose="05000000000000000000" pitchFamily="2" charset="2"/>
              <a:buNone/>
            </a:pPr>
            <a:r>
              <a:rPr lang="en-US" altLang="en-US" sz="2400" b="1" smtClean="0"/>
              <a:t>10. The sum of the oxidation numbers in a polyatomic ion is equal to the charge of the ion. </a:t>
            </a:r>
          </a:p>
          <a:p>
            <a:pPr eaLnBrk="1" hangingPunct="1">
              <a:lnSpc>
                <a:spcPct val="90000"/>
              </a:lnSpc>
              <a:buFont typeface="Wingdings" panose="05000000000000000000" pitchFamily="2" charset="2"/>
              <a:buNone/>
            </a:pPr>
            <a:r>
              <a:rPr lang="en-US" altLang="en-US" sz="2400" b="1" smtClean="0"/>
              <a:t>EX:  the sum of the oxidation numbers for SO4 2- is -2. </a:t>
            </a:r>
          </a:p>
          <a:p>
            <a:pPr eaLnBrk="1" hangingPunct="1">
              <a:lnSpc>
                <a:spcPct val="90000"/>
              </a:lnSpc>
              <a:buFont typeface="Wingdings" panose="05000000000000000000" pitchFamily="2" charset="2"/>
              <a:buNone/>
            </a:pPr>
            <a:r>
              <a:rPr lang="en-US" altLang="en-US" sz="2400" b="1" smtClean="0"/>
              <a:t>                                S + 4(-2) = - 2</a:t>
            </a:r>
          </a:p>
          <a:p>
            <a:pPr eaLnBrk="1" hangingPunct="1">
              <a:lnSpc>
                <a:spcPct val="90000"/>
              </a:lnSpc>
              <a:buFont typeface="Wingdings" panose="05000000000000000000" pitchFamily="2" charset="2"/>
              <a:buNone/>
            </a:pPr>
            <a:r>
              <a:rPr lang="en-US" altLang="en-US" sz="2400" b="1" smtClean="0"/>
              <a:t>                                S = +6</a:t>
            </a:r>
            <a:r>
              <a:rPr lang="en-US" altLang="en-US" sz="2400" smtClean="0"/>
              <a:t>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A7A847A3-A0A3-4EB6-B1AF-42DAF350A239}" type="slidenum">
              <a:rPr lang="en-US" altLang="en-US" baseline="0">
                <a:latin typeface="Arial Black" panose="020B0A04020102020204" pitchFamily="34" charset="0"/>
              </a:rPr>
              <a:pPr/>
              <a:t>84</a:t>
            </a:fld>
            <a:endParaRPr lang="en-US" altLang="en-US" baseline="0">
              <a:latin typeface="Arial Black" panose="020B0A04020102020204" pitchFamily="34" charset="0"/>
            </a:endParaRPr>
          </a:p>
        </p:txBody>
      </p:sp>
      <p:sp>
        <p:nvSpPr>
          <p:cNvPr id="88067" name="Rectangle 2"/>
          <p:cNvSpPr>
            <a:spLocks noGrp="1" noChangeArrowheads="1"/>
          </p:cNvSpPr>
          <p:nvPr>
            <p:ph type="title"/>
          </p:nvPr>
        </p:nvSpPr>
        <p:spPr/>
        <p:txBody>
          <a:bodyPr/>
          <a:lstStyle/>
          <a:p>
            <a:pPr eaLnBrk="1" hangingPunct="1"/>
            <a:r>
              <a:rPr lang="en-US" altLang="en-US" smtClean="0"/>
              <a:t>Assign Oxidation  numbers for</a:t>
            </a:r>
          </a:p>
        </p:txBody>
      </p:sp>
      <p:sp>
        <p:nvSpPr>
          <p:cNvPr id="88068"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smtClean="0"/>
              <a:t>CO</a:t>
            </a:r>
            <a:r>
              <a:rPr lang="en-US" altLang="en-US" baseline="-25000" smtClean="0"/>
              <a:t>2</a:t>
            </a:r>
            <a:endParaRPr lang="en-US" altLang="en-US" smtClean="0"/>
          </a:p>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r>
              <a:rPr lang="en-US" altLang="en-US" smtClean="0"/>
              <a:t>SF</a:t>
            </a:r>
            <a:r>
              <a:rPr lang="en-US" altLang="en-US" baseline="-25000" smtClean="0"/>
              <a:t>6</a:t>
            </a:r>
            <a:r>
              <a:rPr lang="en-US" altLang="en-US" baseline="30000" smtClean="0"/>
              <a:t>-</a:t>
            </a:r>
            <a:endParaRPr lang="en-US" altLang="en-US" smtClean="0"/>
          </a:p>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r>
              <a:rPr lang="en-US" altLang="en-US" smtClean="0"/>
              <a:t>NO</a:t>
            </a:r>
            <a:r>
              <a:rPr lang="en-US" altLang="en-US" baseline="-25000" smtClean="0"/>
              <a:t>3</a:t>
            </a:r>
            <a:r>
              <a:rPr lang="en-US" altLang="en-US" baseline="30000" smtClean="0"/>
              <a:t>-</a:t>
            </a:r>
            <a:endParaRPr lang="en-US" altLang="en-US"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D7CFAD49-3CDD-4B70-A622-09FD79E82763}" type="slidenum">
              <a:rPr lang="en-US" altLang="en-US" baseline="0">
                <a:latin typeface="Arial Black" panose="020B0A04020102020204" pitchFamily="34" charset="0"/>
              </a:rPr>
              <a:pPr/>
              <a:t>85</a:t>
            </a:fld>
            <a:endParaRPr lang="en-US" altLang="en-US" baseline="0">
              <a:latin typeface="Arial Black" panose="020B0A04020102020204" pitchFamily="34" charset="0"/>
            </a:endParaRPr>
          </a:p>
        </p:txBody>
      </p:sp>
      <p:sp>
        <p:nvSpPr>
          <p:cNvPr id="89091" name="Rectangle 3"/>
          <p:cNvSpPr>
            <a:spLocks noGrp="1" noChangeArrowheads="1"/>
          </p:cNvSpPr>
          <p:nvPr>
            <p:ph type="body" idx="1"/>
          </p:nvPr>
        </p:nvSpPr>
        <p:spPr>
          <a:xfrm>
            <a:off x="304800" y="1219200"/>
            <a:ext cx="8229600" cy="3886200"/>
          </a:xfrm>
        </p:spPr>
        <p:txBody>
          <a:bodyPr/>
          <a:lstStyle/>
          <a:p>
            <a:pPr eaLnBrk="1" hangingPunct="1">
              <a:buFont typeface="Wingdings" panose="05000000000000000000" pitchFamily="2" charset="2"/>
              <a:buNone/>
            </a:pPr>
            <a:r>
              <a:rPr lang="en-US" altLang="en-US" smtClean="0"/>
              <a:t>CO</a:t>
            </a:r>
            <a:r>
              <a:rPr lang="en-US" altLang="en-US" baseline="-25000" smtClean="0"/>
              <a:t>2                           </a:t>
            </a:r>
            <a:r>
              <a:rPr lang="en-US" altLang="en-US" smtClean="0"/>
              <a:t>C = +4          O= -2(2)</a:t>
            </a:r>
          </a:p>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r>
              <a:rPr lang="en-US" altLang="en-US" smtClean="0"/>
              <a:t>SF</a:t>
            </a:r>
            <a:r>
              <a:rPr lang="en-US" altLang="en-US" baseline="-25000" smtClean="0"/>
              <a:t>6</a:t>
            </a:r>
            <a:r>
              <a:rPr lang="en-US" altLang="en-US" baseline="30000" smtClean="0"/>
              <a:t>-                          </a:t>
            </a:r>
            <a:r>
              <a:rPr lang="en-US" altLang="en-US" smtClean="0">
                <a:solidFill>
                  <a:srgbClr val="FF0000"/>
                </a:solidFill>
              </a:rPr>
              <a:t>S = +5</a:t>
            </a:r>
            <a:r>
              <a:rPr lang="en-US" altLang="en-US" smtClean="0"/>
              <a:t>            </a:t>
            </a:r>
            <a:r>
              <a:rPr lang="en-US" altLang="en-US" smtClean="0">
                <a:solidFill>
                  <a:srgbClr val="33CC33"/>
                </a:solidFill>
              </a:rPr>
              <a:t>F = -1(6)</a:t>
            </a:r>
          </a:p>
          <a:p>
            <a:pPr eaLnBrk="1" hangingPunct="1">
              <a:buFont typeface="Wingdings" panose="05000000000000000000" pitchFamily="2" charset="2"/>
              <a:buNone/>
            </a:pPr>
            <a:endParaRPr lang="en-US" altLang="en-US" smtClean="0">
              <a:solidFill>
                <a:srgbClr val="33CC33"/>
              </a:solidFill>
            </a:endParaRPr>
          </a:p>
          <a:p>
            <a:pPr eaLnBrk="1" hangingPunct="1">
              <a:buFont typeface="Wingdings" panose="05000000000000000000" pitchFamily="2" charset="2"/>
              <a:buNone/>
            </a:pPr>
            <a:r>
              <a:rPr lang="en-US" altLang="en-US" smtClean="0"/>
              <a:t>NO</a:t>
            </a:r>
            <a:r>
              <a:rPr lang="en-US" altLang="en-US" baseline="-25000" smtClean="0"/>
              <a:t>3</a:t>
            </a:r>
            <a:r>
              <a:rPr lang="en-US" altLang="en-US" baseline="30000" smtClean="0"/>
              <a:t>-                          </a:t>
            </a:r>
            <a:r>
              <a:rPr lang="en-US" altLang="en-US" smtClean="0"/>
              <a:t>N = +5           O = -2(3)</a:t>
            </a:r>
          </a:p>
          <a:p>
            <a:pPr eaLnBrk="1" hangingPunct="1">
              <a:buFont typeface="Wingdings" panose="05000000000000000000" pitchFamily="2" charset="2"/>
              <a:buNone/>
            </a:pPr>
            <a:r>
              <a:rPr lang="en-US" altLang="en-US" smtClean="0"/>
              <a:t>                                      5+ -6 = -1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17F05879-51D7-48D5-BEFD-622633B8B22C}" type="slidenum">
              <a:rPr lang="en-US" altLang="en-US" baseline="0">
                <a:latin typeface="Arial Black" panose="020B0A04020102020204" pitchFamily="34" charset="0"/>
              </a:rPr>
              <a:pPr/>
              <a:t>86</a:t>
            </a:fld>
            <a:endParaRPr lang="en-US" altLang="en-US" baseline="0">
              <a:latin typeface="Arial Black" panose="020B0A04020102020204" pitchFamily="34" charset="0"/>
            </a:endParaRPr>
          </a:p>
        </p:txBody>
      </p:sp>
      <p:pic>
        <p:nvPicPr>
          <p:cNvPr id="90115" name="Picture 5" descr="FG04_01-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887730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Rectangle 6"/>
          <p:cNvSpPr>
            <a:spLocks noGrp="1" noChangeArrowheads="1"/>
          </p:cNvSpPr>
          <p:nvPr>
            <p:ph type="title"/>
          </p:nvPr>
        </p:nvSpPr>
        <p:spPr/>
        <p:txBody>
          <a:bodyPr/>
          <a:lstStyle/>
          <a:p>
            <a:pPr eaLnBrk="1" hangingPunct="1"/>
            <a:r>
              <a:rPr lang="en-US" altLang="en-US" smtClean="0"/>
              <a:t>Leo the Lion Says Ger!!!</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2"/>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70BFC576-0D05-45D3-89D4-9ACAFD0EBB07}" type="slidenum">
              <a:rPr lang="en-US" altLang="en-US" baseline="0">
                <a:latin typeface="Arial Black" panose="020B0A04020102020204" pitchFamily="34" charset="0"/>
              </a:rPr>
              <a:pPr/>
              <a:t>87</a:t>
            </a:fld>
            <a:endParaRPr lang="en-US" altLang="en-US" baseline="0">
              <a:latin typeface="Arial Black" panose="020B0A04020102020204" pitchFamily="34" charset="0"/>
            </a:endParaRPr>
          </a:p>
        </p:txBody>
      </p:sp>
      <p:pic>
        <p:nvPicPr>
          <p:cNvPr id="91139" name="Picture 5" descr="FG04_01-26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95488"/>
            <a:ext cx="6858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Text Box 6"/>
          <p:cNvSpPr txBox="1">
            <a:spLocks noChangeArrowheads="1"/>
          </p:cNvSpPr>
          <p:nvPr/>
        </p:nvSpPr>
        <p:spPr bwMode="auto">
          <a:xfrm>
            <a:off x="6324600" y="4800600"/>
            <a:ext cx="1752600" cy="118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algn="ctr">
              <a:spcBef>
                <a:spcPct val="50000"/>
              </a:spcBef>
            </a:pPr>
            <a:r>
              <a:rPr lang="en-US" altLang="en-US" sz="2000" b="1"/>
              <a:t>Fe =  -3(2) = +6</a:t>
            </a:r>
          </a:p>
          <a:p>
            <a:pPr algn="ctr">
              <a:spcBef>
                <a:spcPct val="50000"/>
              </a:spcBef>
            </a:pPr>
            <a:r>
              <a:rPr lang="en-US" altLang="en-US" sz="2000" b="1"/>
              <a:t>O = -2(3) = -6</a:t>
            </a:r>
          </a:p>
          <a:p>
            <a:pPr algn="ctr">
              <a:spcBef>
                <a:spcPct val="50000"/>
              </a:spcBef>
            </a:pPr>
            <a:endParaRPr lang="en-US" altLang="en-US" sz="2000"/>
          </a:p>
          <a:p>
            <a:pPr algn="ctr">
              <a:spcBef>
                <a:spcPct val="50000"/>
              </a:spcBef>
            </a:pPr>
            <a:endParaRPr lang="en-US" altLang="en-US" sz="2000" b="1"/>
          </a:p>
        </p:txBody>
      </p:sp>
      <p:sp>
        <p:nvSpPr>
          <p:cNvPr id="91141" name="Text Box 9"/>
          <p:cNvSpPr txBox="1">
            <a:spLocks noChangeArrowheads="1"/>
          </p:cNvSpPr>
          <p:nvPr/>
        </p:nvSpPr>
        <p:spPr bwMode="auto">
          <a:xfrm>
            <a:off x="3048000" y="5334000"/>
            <a:ext cx="18288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algn="ctr">
              <a:spcBef>
                <a:spcPct val="50000"/>
              </a:spcBef>
            </a:pPr>
            <a:r>
              <a:rPr lang="en-US" altLang="en-US" sz="2000" b="1"/>
              <a:t>Oxidation for free elements is zero </a:t>
            </a:r>
          </a:p>
          <a:p>
            <a:pPr algn="ctr">
              <a:spcBef>
                <a:spcPct val="50000"/>
              </a:spcBef>
            </a:pPr>
            <a:endParaRPr lang="en-US" altLang="en-US" sz="2000" b="1"/>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3A18C28C-3330-48A3-AFA0-CB309B32BB73}" type="slidenum">
              <a:rPr lang="en-US" altLang="en-US" baseline="0">
                <a:latin typeface="Arial Black" panose="020B0A04020102020204" pitchFamily="34" charset="0"/>
              </a:rPr>
              <a:pPr/>
              <a:t>88</a:t>
            </a:fld>
            <a:endParaRPr lang="en-US" altLang="en-US" baseline="0">
              <a:latin typeface="Arial Black" panose="020B0A04020102020204" pitchFamily="34" charset="0"/>
            </a:endParaRPr>
          </a:p>
        </p:txBody>
      </p:sp>
      <p:pic>
        <p:nvPicPr>
          <p:cNvPr id="92163" name="Picture 5" descr="FG04_01-27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09600"/>
            <a:ext cx="68580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Rectangle 8"/>
          <p:cNvSpPr>
            <a:spLocks noGrp="1" noChangeArrowheads="1"/>
          </p:cNvSpPr>
          <p:nvPr>
            <p:ph type="body" idx="1"/>
          </p:nvPr>
        </p:nvSpPr>
        <p:spPr>
          <a:xfrm>
            <a:off x="457200" y="3429000"/>
            <a:ext cx="7924800" cy="2971800"/>
          </a:xfrm>
        </p:spPr>
        <p:txBody>
          <a:bodyPr/>
          <a:lstStyle/>
          <a:p>
            <a:pPr eaLnBrk="1" hangingPunct="1">
              <a:lnSpc>
                <a:spcPct val="80000"/>
              </a:lnSpc>
              <a:buFont typeface="Wingdings" panose="05000000000000000000" pitchFamily="2" charset="2"/>
              <a:buNone/>
            </a:pPr>
            <a:r>
              <a:rPr lang="en-US" altLang="en-US" sz="2400" smtClean="0"/>
              <a:t>In this reaction, oxygen maintains a -2 oxidation number throughout. </a:t>
            </a:r>
          </a:p>
          <a:p>
            <a:pPr eaLnBrk="1" hangingPunct="1">
              <a:lnSpc>
                <a:spcPct val="80000"/>
              </a:lnSpc>
              <a:buFont typeface="Wingdings" panose="05000000000000000000" pitchFamily="2" charset="2"/>
              <a:buNone/>
            </a:pPr>
            <a:r>
              <a:rPr lang="en-US" altLang="en-US" sz="2400" smtClean="0"/>
              <a:t>Iron becomes reduced from +3 to 0 oxidation number, while carbon becomes oxidized from 0 to +4 state. </a:t>
            </a:r>
          </a:p>
          <a:p>
            <a:pPr eaLnBrk="1" hangingPunct="1">
              <a:lnSpc>
                <a:spcPct val="80000"/>
              </a:lnSpc>
              <a:buFont typeface="Wingdings" panose="05000000000000000000" pitchFamily="2" charset="2"/>
              <a:buNone/>
            </a:pPr>
            <a:r>
              <a:rPr lang="en-US" altLang="en-US" sz="2400" smtClean="0">
                <a:solidFill>
                  <a:srgbClr val="FF0066"/>
                </a:solidFill>
              </a:rPr>
              <a:t>The species that becomes reduced is called the oxidizing agent since it is accepting electrons from some other species.</a:t>
            </a:r>
            <a:r>
              <a:rPr lang="en-US" altLang="en-US" sz="2400" smtClean="0"/>
              <a:t> Conversely, </a:t>
            </a:r>
            <a:r>
              <a:rPr lang="en-US" altLang="en-US" sz="2400" smtClean="0">
                <a:solidFill>
                  <a:srgbClr val="0099FF"/>
                </a:solidFill>
              </a:rPr>
              <a:t>the species that becomes oxidized is called the reducing agent since it is giving up electrons. </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CFCBB50D-8002-4D66-AF46-7192EA3D5081}" type="slidenum">
              <a:rPr lang="en-US" altLang="en-US" baseline="0">
                <a:latin typeface="Arial Black" panose="020B0A04020102020204" pitchFamily="34" charset="0"/>
              </a:rPr>
              <a:pPr/>
              <a:t>89</a:t>
            </a:fld>
            <a:endParaRPr lang="en-US" altLang="en-US" baseline="0">
              <a:latin typeface="Arial Black" panose="020B0A04020102020204" pitchFamily="34" charset="0"/>
            </a:endParaRPr>
          </a:p>
        </p:txBody>
      </p:sp>
      <p:pic>
        <p:nvPicPr>
          <p:cNvPr id="93187" name="Picture 4" descr="fig04_19"/>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09800" y="457200"/>
            <a:ext cx="5105400" cy="609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8D4510E9-5A94-4FFF-BE06-4E4FD055B940}" type="slidenum">
              <a:rPr lang="en-US" altLang="en-US" smtClean="0"/>
              <a:pPr>
                <a:defRPr/>
              </a:pPr>
              <a:t>9</a:t>
            </a:fld>
            <a:endParaRPr lang="en-US" altLang="en-US"/>
          </a:p>
        </p:txBody>
      </p:sp>
      <p:pic>
        <p:nvPicPr>
          <p:cNvPr id="5" name="Picture 4"/>
          <p:cNvPicPr>
            <a:picLocks noChangeAspect="1"/>
          </p:cNvPicPr>
          <p:nvPr/>
        </p:nvPicPr>
        <p:blipFill>
          <a:blip r:embed="rId2"/>
          <a:stretch>
            <a:fillRect/>
          </a:stretch>
        </p:blipFill>
        <p:spPr>
          <a:xfrm>
            <a:off x="609600" y="2362200"/>
            <a:ext cx="7753194" cy="3501788"/>
          </a:xfrm>
          <a:prstGeom prst="rect">
            <a:avLst/>
          </a:prstGeom>
        </p:spPr>
      </p:pic>
      <p:sp>
        <p:nvSpPr>
          <p:cNvPr id="6" name="Rectangle 5"/>
          <p:cNvSpPr/>
          <p:nvPr/>
        </p:nvSpPr>
        <p:spPr>
          <a:xfrm>
            <a:off x="1524000" y="990600"/>
            <a:ext cx="6096000" cy="461665"/>
          </a:xfrm>
          <a:prstGeom prst="rect">
            <a:avLst/>
          </a:prstGeom>
        </p:spPr>
        <p:txBody>
          <a:bodyPr wrap="square">
            <a:spAutoFit/>
          </a:bodyPr>
          <a:lstStyle/>
          <a:p>
            <a:pPr eaLnBrk="1" hangingPunct="1"/>
            <a:r>
              <a:rPr lang="en-US" altLang="en-US" dirty="0"/>
              <a:t>Substances with similar intermolecular forces of attraction will tend to be soluble (or miscible) in one another. Polar/polar  or nonpolar/nonpolar</a:t>
            </a:r>
          </a:p>
        </p:txBody>
      </p:sp>
    </p:spTree>
    <p:extLst>
      <p:ext uri="{BB962C8B-B14F-4D97-AF65-F5344CB8AC3E}">
        <p14:creationId xmlns:p14="http://schemas.microsoft.com/office/powerpoint/2010/main" val="37238704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8F69D518-4B98-406D-A349-EED19852E258}" type="slidenum">
              <a:rPr lang="en-US" altLang="en-US" baseline="0">
                <a:latin typeface="Arial Black" panose="020B0A04020102020204" pitchFamily="34" charset="0"/>
              </a:rPr>
              <a:pPr/>
              <a:t>90</a:t>
            </a:fld>
            <a:endParaRPr lang="en-US" altLang="en-US" baseline="0">
              <a:latin typeface="Arial Black" panose="020B0A04020102020204" pitchFamily="34" charset="0"/>
            </a:endParaRPr>
          </a:p>
        </p:txBody>
      </p:sp>
      <p:sp>
        <p:nvSpPr>
          <p:cNvPr id="94211" name="Rectangle 3"/>
          <p:cNvSpPr>
            <a:spLocks noGrp="1" noChangeArrowheads="1"/>
          </p:cNvSpPr>
          <p:nvPr>
            <p:ph type="body" idx="1"/>
          </p:nvPr>
        </p:nvSpPr>
        <p:spPr>
          <a:xfrm>
            <a:off x="381000" y="762000"/>
            <a:ext cx="8229600" cy="3886200"/>
          </a:xfrm>
        </p:spPr>
        <p:txBody>
          <a:bodyPr/>
          <a:lstStyle/>
          <a:p>
            <a:pPr eaLnBrk="1" hangingPunct="1">
              <a:buFont typeface="Wingdings" panose="05000000000000000000" pitchFamily="2" charset="2"/>
              <a:buNone/>
            </a:pPr>
            <a:r>
              <a:rPr lang="en-US" altLang="en-US" smtClean="0"/>
              <a:t>Identify the atoms being oxidized and reduced as well as the oxidizing and reducing agents. </a:t>
            </a:r>
          </a:p>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r>
              <a:rPr lang="en-US" altLang="en-US" smtClean="0"/>
              <a:t>2Al + 3I</a:t>
            </a:r>
            <a:r>
              <a:rPr lang="en-US" altLang="en-US" baseline="-25000" smtClean="0"/>
              <a:t>2</a:t>
            </a:r>
            <a:r>
              <a:rPr lang="en-US" altLang="en-US" smtClean="0"/>
              <a:t>  </a:t>
            </a:r>
            <a:r>
              <a:rPr lang="en-US" altLang="en-US" smtClean="0">
                <a:sym typeface="Wingdings" panose="05000000000000000000" pitchFamily="2" charset="2"/>
              </a:rPr>
              <a:t> 2AlI</a:t>
            </a:r>
            <a:r>
              <a:rPr lang="en-US" altLang="en-US" baseline="-25000" smtClean="0">
                <a:sym typeface="Wingdings" panose="05000000000000000000" pitchFamily="2" charset="2"/>
              </a:rPr>
              <a:t>3</a:t>
            </a:r>
            <a:endParaRPr lang="en-US" altLang="en-US"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4A1AA18D-5434-4874-987D-D38D9E41ABF5}" type="slidenum">
              <a:rPr lang="en-US" altLang="en-US" baseline="0">
                <a:latin typeface="Arial Black" panose="020B0A04020102020204" pitchFamily="34" charset="0"/>
              </a:rPr>
              <a:pPr/>
              <a:t>91</a:t>
            </a:fld>
            <a:endParaRPr lang="en-US" altLang="en-US" baseline="0">
              <a:latin typeface="Arial Black" panose="020B0A04020102020204" pitchFamily="34" charset="0"/>
            </a:endParaRPr>
          </a:p>
        </p:txBody>
      </p:sp>
      <p:sp>
        <p:nvSpPr>
          <p:cNvPr id="95235" name="Rectangle 3"/>
          <p:cNvSpPr>
            <a:spLocks noGrp="1" noChangeArrowheads="1"/>
          </p:cNvSpPr>
          <p:nvPr>
            <p:ph type="body" idx="1"/>
          </p:nvPr>
        </p:nvSpPr>
        <p:spPr>
          <a:xfrm>
            <a:off x="381000" y="609600"/>
            <a:ext cx="8077200" cy="5410200"/>
          </a:xfrm>
        </p:spPr>
        <p:txBody>
          <a:bodyPr/>
          <a:lstStyle/>
          <a:p>
            <a:pPr algn="ctr" eaLnBrk="1" hangingPunct="1">
              <a:lnSpc>
                <a:spcPct val="90000"/>
              </a:lnSpc>
              <a:buFont typeface="Wingdings" panose="05000000000000000000" pitchFamily="2" charset="2"/>
              <a:buNone/>
            </a:pPr>
            <a:r>
              <a:rPr lang="en-US" altLang="en-US" sz="2400" smtClean="0"/>
              <a:t>2Al          +      3I</a:t>
            </a:r>
            <a:r>
              <a:rPr lang="en-US" altLang="en-US" sz="2400" baseline="-25000" smtClean="0"/>
              <a:t>2</a:t>
            </a:r>
            <a:r>
              <a:rPr lang="en-US" altLang="en-US" sz="2400" smtClean="0"/>
              <a:t>     </a:t>
            </a:r>
            <a:r>
              <a:rPr lang="en-US" altLang="en-US" sz="2400" smtClean="0">
                <a:sym typeface="Wingdings" panose="05000000000000000000" pitchFamily="2" charset="2"/>
              </a:rPr>
              <a:t>        2AlI</a:t>
            </a:r>
            <a:r>
              <a:rPr lang="en-US" altLang="en-US" sz="2400" baseline="-25000" smtClean="0">
                <a:sym typeface="Wingdings" panose="05000000000000000000" pitchFamily="2" charset="2"/>
              </a:rPr>
              <a:t>3</a:t>
            </a:r>
          </a:p>
          <a:p>
            <a:pPr algn="ctr" eaLnBrk="1" hangingPunct="1">
              <a:lnSpc>
                <a:spcPct val="90000"/>
              </a:lnSpc>
              <a:buFont typeface="Wingdings" panose="05000000000000000000" pitchFamily="2" charset="2"/>
              <a:buNone/>
            </a:pPr>
            <a:endParaRPr lang="en-US" altLang="en-US" sz="2400" baseline="-25000" smtClean="0">
              <a:sym typeface="Wingdings" panose="05000000000000000000" pitchFamily="2" charset="2"/>
            </a:endParaRPr>
          </a:p>
          <a:p>
            <a:pPr algn="ctr" eaLnBrk="1" hangingPunct="1">
              <a:lnSpc>
                <a:spcPct val="90000"/>
              </a:lnSpc>
              <a:buFont typeface="Wingdings" panose="05000000000000000000" pitchFamily="2" charset="2"/>
              <a:buNone/>
            </a:pPr>
            <a:r>
              <a:rPr lang="en-US" altLang="en-US" sz="2400" smtClean="0">
                <a:solidFill>
                  <a:srgbClr val="FF0066"/>
                </a:solidFill>
                <a:sym typeface="Wingdings" panose="05000000000000000000" pitchFamily="2" charset="2"/>
              </a:rPr>
              <a:t>  </a:t>
            </a:r>
            <a:r>
              <a:rPr lang="en-US" altLang="en-US" sz="2400" smtClean="0">
                <a:solidFill>
                  <a:srgbClr val="0099FF"/>
                </a:solidFill>
                <a:sym typeface="Wingdings" panose="05000000000000000000" pitchFamily="2" charset="2"/>
              </a:rPr>
              <a:t>0</a:t>
            </a:r>
            <a:r>
              <a:rPr lang="en-US" altLang="en-US" sz="2400" smtClean="0">
                <a:solidFill>
                  <a:srgbClr val="FF0066"/>
                </a:solidFill>
                <a:sym typeface="Wingdings" panose="05000000000000000000" pitchFamily="2" charset="2"/>
              </a:rPr>
              <a:t>                      0                </a:t>
            </a:r>
            <a:r>
              <a:rPr lang="en-US" altLang="en-US" sz="2400" smtClean="0">
                <a:solidFill>
                  <a:srgbClr val="0099FF"/>
                </a:solidFill>
                <a:sym typeface="Wingdings" panose="05000000000000000000" pitchFamily="2" charset="2"/>
              </a:rPr>
              <a:t>+3</a:t>
            </a:r>
            <a:r>
              <a:rPr lang="en-US" altLang="en-US" sz="2400" smtClean="0">
                <a:solidFill>
                  <a:srgbClr val="FF0066"/>
                </a:solidFill>
                <a:sym typeface="Wingdings" panose="05000000000000000000" pitchFamily="2" charset="2"/>
              </a:rPr>
              <a:t>  -1</a:t>
            </a:r>
          </a:p>
          <a:p>
            <a:pPr algn="ctr" eaLnBrk="1" hangingPunct="1">
              <a:lnSpc>
                <a:spcPct val="90000"/>
              </a:lnSpc>
              <a:buFont typeface="Wingdings" panose="05000000000000000000" pitchFamily="2" charset="2"/>
              <a:buNone/>
            </a:pPr>
            <a:endParaRPr lang="en-US" altLang="en-US" sz="2400" smtClean="0">
              <a:sym typeface="Wingdings" panose="05000000000000000000" pitchFamily="2" charset="2"/>
            </a:endParaRPr>
          </a:p>
          <a:p>
            <a:pPr eaLnBrk="1" hangingPunct="1">
              <a:lnSpc>
                <a:spcPct val="90000"/>
              </a:lnSpc>
              <a:buFont typeface="Wingdings" panose="05000000000000000000" pitchFamily="2" charset="2"/>
              <a:buNone/>
            </a:pPr>
            <a:endParaRPr lang="en-US" altLang="en-US" sz="2400" smtClean="0">
              <a:sym typeface="Wingdings" panose="05000000000000000000" pitchFamily="2" charset="2"/>
            </a:endParaRPr>
          </a:p>
          <a:p>
            <a:pPr eaLnBrk="1" hangingPunct="1">
              <a:lnSpc>
                <a:spcPct val="90000"/>
              </a:lnSpc>
              <a:buFont typeface="Wingdings" panose="05000000000000000000" pitchFamily="2" charset="2"/>
              <a:buNone/>
            </a:pPr>
            <a:r>
              <a:rPr lang="en-US" altLang="en-US" sz="2400" smtClean="0">
                <a:solidFill>
                  <a:srgbClr val="0099FF"/>
                </a:solidFill>
                <a:sym typeface="Wingdings" panose="05000000000000000000" pitchFamily="2" charset="2"/>
              </a:rPr>
              <a:t>* Since each Al atom changes from a 0  +3 </a:t>
            </a:r>
          </a:p>
          <a:p>
            <a:pPr eaLnBrk="1" hangingPunct="1">
              <a:lnSpc>
                <a:spcPct val="90000"/>
              </a:lnSpc>
              <a:buFont typeface="Wingdings" panose="05000000000000000000" pitchFamily="2" charset="2"/>
              <a:buNone/>
            </a:pPr>
            <a:r>
              <a:rPr lang="en-US" altLang="en-US" sz="2400" smtClean="0">
                <a:solidFill>
                  <a:srgbClr val="0099FF"/>
                </a:solidFill>
                <a:sym typeface="Wingdings" panose="05000000000000000000" pitchFamily="2" charset="2"/>
              </a:rPr>
              <a:t>Al is Oxidized</a:t>
            </a:r>
            <a:r>
              <a:rPr lang="en-US" altLang="en-US" sz="2400" smtClean="0">
                <a:sym typeface="Wingdings" panose="05000000000000000000" pitchFamily="2" charset="2"/>
              </a:rPr>
              <a:t> </a:t>
            </a:r>
          </a:p>
          <a:p>
            <a:pPr eaLnBrk="1" hangingPunct="1">
              <a:lnSpc>
                <a:spcPct val="90000"/>
              </a:lnSpc>
              <a:buFont typeface="Wingdings" panose="05000000000000000000" pitchFamily="2" charset="2"/>
              <a:buNone/>
            </a:pPr>
            <a:endParaRPr lang="en-US" altLang="en-US" sz="2400" smtClean="0">
              <a:solidFill>
                <a:srgbClr val="FF0066"/>
              </a:solidFill>
              <a:sym typeface="Wingdings" panose="05000000000000000000" pitchFamily="2" charset="2"/>
            </a:endParaRPr>
          </a:p>
          <a:p>
            <a:pPr eaLnBrk="1" hangingPunct="1">
              <a:lnSpc>
                <a:spcPct val="90000"/>
              </a:lnSpc>
              <a:buFont typeface="Wingdings" panose="05000000000000000000" pitchFamily="2" charset="2"/>
              <a:buNone/>
            </a:pPr>
            <a:r>
              <a:rPr lang="en-US" altLang="en-US" sz="2400" smtClean="0">
                <a:solidFill>
                  <a:srgbClr val="FF0066"/>
                </a:solidFill>
                <a:sym typeface="Wingdings" panose="05000000000000000000" pitchFamily="2" charset="2"/>
              </a:rPr>
              <a:t>* Iodine is reduced 0 -1</a:t>
            </a:r>
          </a:p>
          <a:p>
            <a:pPr eaLnBrk="1" hangingPunct="1">
              <a:lnSpc>
                <a:spcPct val="90000"/>
              </a:lnSpc>
              <a:buFont typeface="Wingdings" panose="05000000000000000000" pitchFamily="2" charset="2"/>
              <a:buNone/>
            </a:pPr>
            <a:endParaRPr lang="en-US" altLang="en-US" sz="2400" smtClean="0">
              <a:sym typeface="Wingdings" panose="05000000000000000000" pitchFamily="2" charset="2"/>
            </a:endParaRPr>
          </a:p>
          <a:p>
            <a:pPr eaLnBrk="1" hangingPunct="1">
              <a:lnSpc>
                <a:spcPct val="90000"/>
              </a:lnSpc>
              <a:buFont typeface="Wingdings" panose="05000000000000000000" pitchFamily="2" charset="2"/>
              <a:buNone/>
            </a:pPr>
            <a:r>
              <a:rPr lang="en-US" altLang="en-US" sz="2400" smtClean="0">
                <a:sym typeface="Wingdings" panose="05000000000000000000" pitchFamily="2" charset="2"/>
              </a:rPr>
              <a:t>* Al donates the electrons so it is the reducing agent </a:t>
            </a:r>
          </a:p>
          <a:p>
            <a:pPr eaLnBrk="1" hangingPunct="1">
              <a:lnSpc>
                <a:spcPct val="90000"/>
              </a:lnSpc>
              <a:buFont typeface="Wingdings" panose="05000000000000000000" pitchFamily="2" charset="2"/>
              <a:buNone/>
            </a:pPr>
            <a:endParaRPr lang="en-US" altLang="en-US" sz="2400" smtClean="0">
              <a:sym typeface="Wingdings" panose="05000000000000000000" pitchFamily="2" charset="2"/>
            </a:endParaRPr>
          </a:p>
          <a:p>
            <a:pPr eaLnBrk="1" hangingPunct="1">
              <a:lnSpc>
                <a:spcPct val="90000"/>
              </a:lnSpc>
              <a:buFont typeface="Wingdings" panose="05000000000000000000" pitchFamily="2" charset="2"/>
              <a:buNone/>
            </a:pPr>
            <a:r>
              <a:rPr lang="en-US" altLang="en-US" sz="2400" smtClean="0">
                <a:sym typeface="Wingdings" panose="05000000000000000000" pitchFamily="2" charset="2"/>
              </a:rPr>
              <a:t>* I</a:t>
            </a:r>
            <a:r>
              <a:rPr lang="en-US" altLang="en-US" sz="2400" baseline="-25000" smtClean="0">
                <a:sym typeface="Wingdings" panose="05000000000000000000" pitchFamily="2" charset="2"/>
              </a:rPr>
              <a:t>2</a:t>
            </a:r>
            <a:r>
              <a:rPr lang="en-US" altLang="en-US" sz="2400" smtClean="0">
                <a:sym typeface="Wingdings" panose="05000000000000000000" pitchFamily="2" charset="2"/>
              </a:rPr>
              <a:t> accepts the electrons and it is the oxidizing agent</a:t>
            </a:r>
          </a:p>
          <a:p>
            <a:pPr eaLnBrk="1" hangingPunct="1">
              <a:lnSpc>
                <a:spcPct val="90000"/>
              </a:lnSpc>
              <a:buFont typeface="Wingdings" panose="05000000000000000000" pitchFamily="2" charset="2"/>
              <a:buNone/>
            </a:pPr>
            <a:endParaRPr lang="en-US" altLang="en-US" sz="240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4"/>
          <p:cNvSpPr>
            <a:spLocks noGrp="1"/>
          </p:cNvSpPr>
          <p:nvPr>
            <p:ph type="sldNum" sz="quarter" idx="11"/>
          </p:nvPr>
        </p:nvSpPr>
        <p:spPr>
          <a:noFill/>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EF5BD15F-0DD3-436A-A92A-48E3FD5F144B}" type="slidenum">
              <a:rPr lang="en-US" altLang="en-US" baseline="0">
                <a:latin typeface="Arial Black" panose="020B0A04020102020204" pitchFamily="34" charset="0"/>
              </a:rPr>
              <a:pPr/>
              <a:t>92</a:t>
            </a:fld>
            <a:endParaRPr lang="en-US" altLang="en-US" baseline="0">
              <a:latin typeface="Arial Black" panose="020B0A04020102020204" pitchFamily="34" charset="0"/>
            </a:endParaRPr>
          </a:p>
        </p:txBody>
      </p:sp>
      <p:sp>
        <p:nvSpPr>
          <p:cNvPr id="96259" name="Rectangle 2"/>
          <p:cNvSpPr>
            <a:spLocks noGrp="1" noChangeArrowheads="1"/>
          </p:cNvSpPr>
          <p:nvPr>
            <p:ph type="title"/>
          </p:nvPr>
        </p:nvSpPr>
        <p:spPr/>
        <p:txBody>
          <a:bodyPr/>
          <a:lstStyle/>
          <a:p>
            <a:pPr eaLnBrk="1" hangingPunct="1"/>
            <a:r>
              <a:rPr lang="en-US" altLang="en-US" sz="4000" smtClean="0"/>
              <a:t>Homework </a:t>
            </a:r>
            <a:br>
              <a:rPr lang="en-US" altLang="en-US" sz="4000" smtClean="0"/>
            </a:br>
            <a:endParaRPr lang="en-US" altLang="en-US" sz="4000" smtClean="0"/>
          </a:p>
        </p:txBody>
      </p:sp>
      <p:sp>
        <p:nvSpPr>
          <p:cNvPr id="96260" name="Rectangle 3"/>
          <p:cNvSpPr>
            <a:spLocks noGrp="1" noChangeArrowheads="1"/>
          </p:cNvSpPr>
          <p:nvPr>
            <p:ph type="body" idx="1"/>
          </p:nvPr>
        </p:nvSpPr>
        <p:spPr/>
        <p:txBody>
          <a:bodyPr/>
          <a:lstStyle/>
          <a:p>
            <a:pPr eaLnBrk="1" hangingPunct="1"/>
            <a:r>
              <a:rPr lang="en-US" altLang="en-US" smtClean="0"/>
              <a:t>Pg 182</a:t>
            </a:r>
          </a:p>
          <a:p>
            <a:pPr eaLnBrk="1" hangingPunct="1"/>
            <a:r>
              <a:rPr lang="en-US" altLang="en-US" smtClean="0"/>
              <a:t>40,41,57, 58, 60, 61, 68, 65</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2500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25000" smtClean="0">
            <a:ln>
              <a:noFill/>
            </a:ln>
            <a:solidFill>
              <a:schemeClr val="tx1"/>
            </a:solidFill>
            <a:effectLst/>
            <a:latin typeface="Arial" panose="020B0604020202020204"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1828</TotalTime>
  <Words>3819</Words>
  <Application>Microsoft Office PowerPoint</Application>
  <PresentationFormat>On-screen Show (4:3)</PresentationFormat>
  <Paragraphs>613</Paragraphs>
  <Slides>92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92</vt:i4>
      </vt:variant>
    </vt:vector>
  </HeadingPairs>
  <TitlesOfParts>
    <vt:vector size="101" baseType="lpstr">
      <vt:lpstr>MS PGothic</vt:lpstr>
      <vt:lpstr>Arial</vt:lpstr>
      <vt:lpstr>Arial Black</vt:lpstr>
      <vt:lpstr>Calibri</vt:lpstr>
      <vt:lpstr>Times New Roman</vt:lpstr>
      <vt:lpstr>Wingdings</vt:lpstr>
      <vt:lpstr>Pixel</vt:lpstr>
      <vt:lpstr>Clip</vt:lpstr>
      <vt:lpstr>Equation</vt:lpstr>
      <vt:lpstr>Chapter 4 </vt:lpstr>
      <vt:lpstr>Aqueous Chemistry </vt:lpstr>
      <vt:lpstr>Aqueous Solution </vt:lpstr>
      <vt:lpstr>Water as a Solvent 4.1 </vt:lpstr>
      <vt:lpstr>Solubility of Ethanol in Water</vt:lpstr>
      <vt:lpstr>Ions dissolving in water </vt:lpstr>
      <vt:lpstr>Solubility </vt:lpstr>
      <vt:lpstr>What is not soluble in water?</vt:lpstr>
      <vt:lpstr>PowerPoint Presentation</vt:lpstr>
      <vt:lpstr>Strong and Weak electrolytes 4.2 </vt:lpstr>
      <vt:lpstr>Weak Electrolytes </vt:lpstr>
      <vt:lpstr>Non-electrolytes</vt:lpstr>
      <vt:lpstr>Identify the strong and weak electrolytes. </vt:lpstr>
      <vt:lpstr>PowerPoint Presentation</vt:lpstr>
      <vt:lpstr>Acids  </vt:lpstr>
      <vt:lpstr>Bases</vt:lpstr>
      <vt:lpstr>Salts </vt:lpstr>
      <vt:lpstr>Composition of Solutions 4.3 </vt:lpstr>
      <vt:lpstr>Molarity (M) </vt:lpstr>
      <vt:lpstr>Question </vt:lpstr>
      <vt:lpstr>Answer </vt:lpstr>
      <vt:lpstr>Question </vt:lpstr>
      <vt:lpstr>Answer </vt:lpstr>
      <vt:lpstr> Question </vt:lpstr>
      <vt:lpstr>Question </vt:lpstr>
      <vt:lpstr>Answer</vt:lpstr>
      <vt:lpstr>Dilutions </vt:lpstr>
      <vt:lpstr>Answer </vt:lpstr>
      <vt:lpstr>Homework Sections </vt:lpstr>
      <vt:lpstr>4.5 Precipitate Reactions </vt:lpstr>
      <vt:lpstr>Goal </vt:lpstr>
      <vt:lpstr>Figure 4.15 - The Reaction of Aqueous Potassium Chromate and Barium Nitrate</vt:lpstr>
      <vt:lpstr>Solubility Rules (memorize)  also on pg 48 of wkb. </vt:lpstr>
      <vt:lpstr>Formation of gases </vt:lpstr>
      <vt:lpstr>PowerPoint Presentation</vt:lpstr>
      <vt:lpstr>Example </vt:lpstr>
      <vt:lpstr>Answer </vt:lpstr>
      <vt:lpstr>PowerPoint Presentation</vt:lpstr>
      <vt:lpstr>4.6 Describing reactions </vt:lpstr>
      <vt:lpstr>Molecular Equations </vt:lpstr>
      <vt:lpstr>Complete Ionic Equation </vt:lpstr>
      <vt:lpstr>Net Ionic Equation </vt:lpstr>
      <vt:lpstr>What to do with subscripts </vt:lpstr>
      <vt:lpstr>Write the three types of equations for the following rxn. </vt:lpstr>
      <vt:lpstr>PowerPoint Presentation</vt:lpstr>
      <vt:lpstr>Write the three types of equations for the following rxn. </vt:lpstr>
      <vt:lpstr>PowerPoint Presentation</vt:lpstr>
      <vt:lpstr>PowerPoint Presentation</vt:lpstr>
      <vt:lpstr>Homework Sections</vt:lpstr>
      <vt:lpstr>4.7 Stoichiometry of precipitation reactions </vt:lpstr>
      <vt:lpstr>Example: </vt:lpstr>
      <vt:lpstr>PowerPoint Presentation</vt:lpstr>
      <vt:lpstr>PowerPoint Presentation</vt:lpstr>
      <vt:lpstr>Question </vt:lpstr>
      <vt:lpstr>PowerPoint Presentation</vt:lpstr>
      <vt:lpstr>PowerPoint Presentation</vt:lpstr>
      <vt:lpstr>PowerPoint Presentation</vt:lpstr>
      <vt:lpstr>PowerPoint Presentation</vt:lpstr>
      <vt:lpstr>4.8 Acid Base Rxn</vt:lpstr>
      <vt:lpstr>Neutralization Rxn </vt:lpstr>
      <vt:lpstr>Example: </vt:lpstr>
      <vt:lpstr>PowerPoint Presentation</vt:lpstr>
      <vt:lpstr>PowerPoint Presentation</vt:lpstr>
      <vt:lpstr>PowerPoint Presentation</vt:lpstr>
      <vt:lpstr>Titrations</vt:lpstr>
      <vt:lpstr>Figure 4.18 - Titration of an Acid with a Base</vt:lpstr>
      <vt:lpstr>Equivalence point: the point in the titration when exactly enough base is added to neutralize the acid.</vt:lpstr>
      <vt:lpstr>Indicators </vt:lpstr>
      <vt:lpstr>Titration Question</vt:lpstr>
      <vt:lpstr>PowerPoint Presentation</vt:lpstr>
      <vt:lpstr>Interactive Example 4.14 - Neutralization Titration</vt:lpstr>
      <vt:lpstr>Interactive Example 4.14 - Neutralization Titration (Continued)</vt:lpstr>
      <vt:lpstr>Interactive Example 4.14 - Solution</vt:lpstr>
      <vt:lpstr>Interactive Example 4.14 - Solution (Continued 1)</vt:lpstr>
      <vt:lpstr>Interactive Example 4.14 - Solution (Continued 2)</vt:lpstr>
      <vt:lpstr>Interactive Example 4.14 - Solution (Continued 3)</vt:lpstr>
      <vt:lpstr>Homework  </vt:lpstr>
      <vt:lpstr>4.9 Oxidation –Reduction Precipitation</vt:lpstr>
      <vt:lpstr>PowerPoint Presentation</vt:lpstr>
      <vt:lpstr>Oxidation States / numbers</vt:lpstr>
      <vt:lpstr>The Rules </vt:lpstr>
      <vt:lpstr>PowerPoint Presentation</vt:lpstr>
      <vt:lpstr>PowerPoint Presentation</vt:lpstr>
      <vt:lpstr>Assign Oxidation  numbers for</vt:lpstr>
      <vt:lpstr>PowerPoint Presentation</vt:lpstr>
      <vt:lpstr>Leo the Lion Says Ger!!!</vt:lpstr>
      <vt:lpstr>PowerPoint Presentation</vt:lpstr>
      <vt:lpstr>PowerPoint Presentation</vt:lpstr>
      <vt:lpstr>PowerPoint Presentation</vt:lpstr>
      <vt:lpstr>PowerPoint Presentation</vt:lpstr>
      <vt:lpstr>PowerPoint Presentation</vt:lpstr>
      <vt:lpstr>Homework  </vt:lpstr>
    </vt:vector>
  </TitlesOfParts>
  <Company>Deloitte &amp; Touche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creator>Scott Hilliard (Open)</dc:creator>
  <cp:lastModifiedBy>Jamie Hilliard</cp:lastModifiedBy>
  <cp:revision>46</cp:revision>
  <dcterms:created xsi:type="dcterms:W3CDTF">2006-10-08T13:56:31Z</dcterms:created>
  <dcterms:modified xsi:type="dcterms:W3CDTF">2020-10-14T14:54:37Z</dcterms:modified>
</cp:coreProperties>
</file>